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5" r:id="rId3"/>
    <p:sldId id="258" r:id="rId4"/>
    <p:sldId id="286" r:id="rId5"/>
    <p:sldId id="271" r:id="rId6"/>
    <p:sldId id="277" r:id="rId7"/>
    <p:sldId id="259" r:id="rId8"/>
    <p:sldId id="266" r:id="rId9"/>
    <p:sldId id="342" r:id="rId10"/>
    <p:sldId id="278" r:id="rId11"/>
    <p:sldId id="279" r:id="rId12"/>
    <p:sldId id="269" r:id="rId13"/>
    <p:sldId id="281" r:id="rId14"/>
    <p:sldId id="344" r:id="rId15"/>
    <p:sldId id="282" r:id="rId16"/>
    <p:sldId id="272" r:id="rId17"/>
    <p:sldId id="295" r:id="rId18"/>
    <p:sldId id="287" r:id="rId19"/>
    <p:sldId id="290" r:id="rId20"/>
    <p:sldId id="291" r:id="rId21"/>
    <p:sldId id="292" r:id="rId22"/>
    <p:sldId id="293" r:id="rId23"/>
    <p:sldId id="294" r:id="rId24"/>
    <p:sldId id="288" r:id="rId25"/>
    <p:sldId id="296" r:id="rId26"/>
    <p:sldId id="322" r:id="rId27"/>
    <p:sldId id="299" r:id="rId28"/>
    <p:sldId id="300" r:id="rId29"/>
    <p:sldId id="323" r:id="rId30"/>
    <p:sldId id="301" r:id="rId31"/>
    <p:sldId id="298" r:id="rId32"/>
    <p:sldId id="321" r:id="rId33"/>
    <p:sldId id="302" r:id="rId34"/>
    <p:sldId id="343" r:id="rId35"/>
    <p:sldId id="303" r:id="rId36"/>
    <p:sldId id="297" r:id="rId37"/>
    <p:sldId id="324" r:id="rId38"/>
    <p:sldId id="304" r:id="rId39"/>
    <p:sldId id="305" r:id="rId40"/>
    <p:sldId id="325" r:id="rId41"/>
    <p:sldId id="306" r:id="rId42"/>
    <p:sldId id="307" r:id="rId43"/>
    <p:sldId id="326" r:id="rId44"/>
    <p:sldId id="308" r:id="rId45"/>
    <p:sldId id="309" r:id="rId46"/>
    <p:sldId id="310" r:id="rId47"/>
    <p:sldId id="311" r:id="rId48"/>
    <p:sldId id="345" r:id="rId49"/>
    <p:sldId id="336" r:id="rId50"/>
    <p:sldId id="312" r:id="rId51"/>
    <p:sldId id="338" r:id="rId52"/>
    <p:sldId id="313" r:id="rId53"/>
    <p:sldId id="337" r:id="rId54"/>
    <p:sldId id="332" r:id="rId55"/>
    <p:sldId id="327" r:id="rId56"/>
    <p:sldId id="314" r:id="rId57"/>
    <p:sldId id="339" r:id="rId58"/>
    <p:sldId id="340" r:id="rId59"/>
    <p:sldId id="328" r:id="rId60"/>
    <p:sldId id="315" r:id="rId61"/>
    <p:sldId id="329" r:id="rId62"/>
    <p:sldId id="330" r:id="rId63"/>
    <p:sldId id="316" r:id="rId64"/>
    <p:sldId id="331" r:id="rId65"/>
    <p:sldId id="318" r:id="rId66"/>
    <p:sldId id="335" r:id="rId67"/>
    <p:sldId id="317" r:id="rId68"/>
    <p:sldId id="333" r:id="rId69"/>
    <p:sldId id="319" r:id="rId70"/>
    <p:sldId id="334" r:id="rId71"/>
    <p:sldId id="320" r:id="rId72"/>
    <p:sldId id="341" r:id="rId73"/>
    <p:sldId id="284"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46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985A311-2F65-4EDC-8D7D-51097A64EFD1}" type="datetimeFigureOut">
              <a:rPr lang="en-US" smtClean="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583AEE-B6B2-4D46-87DF-348F8A2D81E7}" type="slidenum">
              <a:rPr lang="en-US" smtClean="0"/>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6211786"/>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0985A311-2F65-4EDC-8D7D-51097A64EFD1}" type="datetimeFigureOut">
              <a:rPr lang="en-US" smtClean="0"/>
              <a:t>10/3/2018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583AEE-B6B2-4D46-87DF-348F8A2D81E7}" type="slidenum">
              <a:rPr lang="en-US" smtClean="0"/>
              <a:t>‹#›</a:t>
            </a:fld>
            <a:endParaRPr lang="en-US" dirty="0"/>
          </a:p>
        </p:txBody>
      </p:sp>
    </p:spTree>
    <p:extLst>
      <p:ext uri="{BB962C8B-B14F-4D97-AF65-F5344CB8AC3E}">
        <p14:creationId xmlns:p14="http://schemas.microsoft.com/office/powerpoint/2010/main" val="3869858227"/>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85A311-2F65-4EDC-8D7D-51097A64EFD1}" type="datetimeFigureOut">
              <a:rPr lang="en-US" smtClean="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583AEE-B6B2-4D46-87DF-348F8A2D81E7}" type="slidenum">
              <a:rPr lang="en-US" smtClean="0"/>
              <a:t>‹#›</a:t>
            </a:fld>
            <a:endParaRPr lang="en-US" dirty="0"/>
          </a:p>
        </p:txBody>
      </p:sp>
    </p:spTree>
    <p:extLst>
      <p:ext uri="{BB962C8B-B14F-4D97-AF65-F5344CB8AC3E}">
        <p14:creationId xmlns:p14="http://schemas.microsoft.com/office/powerpoint/2010/main" val="3926797634"/>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85A311-2F65-4EDC-8D7D-51097A64EFD1}" type="datetimeFigureOut">
              <a:rPr lang="en-US" smtClean="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583AEE-B6B2-4D46-87DF-348F8A2D81E7}" type="slidenum">
              <a:rPr lang="en-US" smtClean="0"/>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120216081"/>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85A311-2F65-4EDC-8D7D-51097A64EFD1}" type="datetimeFigureOut">
              <a:rPr lang="en-US" smtClean="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583AEE-B6B2-4D46-87DF-348F8A2D81E7}" type="slidenum">
              <a:rPr lang="en-US" smtClean="0"/>
              <a:t>‹#›</a:t>
            </a:fld>
            <a:endParaRPr lang="en-US" dirty="0"/>
          </a:p>
        </p:txBody>
      </p:sp>
    </p:spTree>
    <p:extLst>
      <p:ext uri="{BB962C8B-B14F-4D97-AF65-F5344CB8AC3E}">
        <p14:creationId xmlns:p14="http://schemas.microsoft.com/office/powerpoint/2010/main" val="4020716169"/>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85A311-2F65-4EDC-8D7D-51097A64EFD1}" type="datetimeFigureOut">
              <a:rPr lang="en-US" smtClean="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583AEE-B6B2-4D46-87DF-348F8A2D81E7}" type="slidenum">
              <a:rPr lang="en-US" smtClean="0"/>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589407067"/>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85A311-2F65-4EDC-8D7D-51097A64EFD1}" type="datetimeFigureOut">
              <a:rPr lang="en-US" smtClean="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583AEE-B6B2-4D46-87DF-348F8A2D81E7}" type="slidenum">
              <a:rPr lang="en-US" smtClean="0"/>
              <a:t>‹#›</a:t>
            </a:fld>
            <a:endParaRPr lang="en-US" dirty="0"/>
          </a:p>
        </p:txBody>
      </p:sp>
    </p:spTree>
    <p:extLst>
      <p:ext uri="{BB962C8B-B14F-4D97-AF65-F5344CB8AC3E}">
        <p14:creationId xmlns:p14="http://schemas.microsoft.com/office/powerpoint/2010/main" val="1065488371"/>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85A311-2F65-4EDC-8D7D-51097A64EFD1}" type="datetimeFigureOut">
              <a:rPr lang="en-US" smtClean="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583AEE-B6B2-4D46-87DF-348F8A2D81E7}" type="slidenum">
              <a:rPr lang="en-US" smtClean="0"/>
              <a:t>‹#›</a:t>
            </a:fld>
            <a:endParaRPr lang="en-US" dirty="0"/>
          </a:p>
        </p:txBody>
      </p:sp>
    </p:spTree>
    <p:extLst>
      <p:ext uri="{BB962C8B-B14F-4D97-AF65-F5344CB8AC3E}">
        <p14:creationId xmlns:p14="http://schemas.microsoft.com/office/powerpoint/2010/main" val="2622018369"/>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85A311-2F65-4EDC-8D7D-51097A64EFD1}" type="datetimeFigureOut">
              <a:rPr lang="en-US" smtClean="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583AEE-B6B2-4D46-87DF-348F8A2D81E7}" type="slidenum">
              <a:rPr lang="en-US" smtClean="0"/>
              <a:t>‹#›</a:t>
            </a:fld>
            <a:endParaRPr lang="en-US" dirty="0"/>
          </a:p>
        </p:txBody>
      </p:sp>
    </p:spTree>
    <p:extLst>
      <p:ext uri="{BB962C8B-B14F-4D97-AF65-F5344CB8AC3E}">
        <p14:creationId xmlns:p14="http://schemas.microsoft.com/office/powerpoint/2010/main" val="709513606"/>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985A311-2F65-4EDC-8D7D-51097A64EFD1}" type="datetimeFigureOut">
              <a:rPr lang="en-US" smtClean="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583AEE-B6B2-4D46-87DF-348F8A2D81E7}" type="slidenum">
              <a:rPr lang="en-US" smtClean="0"/>
              <a:t>‹#›</a:t>
            </a:fld>
            <a:endParaRPr lang="en-US" dirty="0"/>
          </a:p>
        </p:txBody>
      </p:sp>
    </p:spTree>
    <p:extLst>
      <p:ext uri="{BB962C8B-B14F-4D97-AF65-F5344CB8AC3E}">
        <p14:creationId xmlns:p14="http://schemas.microsoft.com/office/powerpoint/2010/main" val="16188855"/>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85A311-2F65-4EDC-8D7D-51097A64EFD1}" type="datetimeFigureOut">
              <a:rPr lang="en-US" smtClean="0"/>
              <a:t>10/3/2018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8583AEE-B6B2-4D46-87DF-348F8A2D81E7}" type="slidenum">
              <a:rPr lang="en-US" smtClean="0"/>
              <a:t>‹#›</a:t>
            </a:fld>
            <a:endParaRPr lang="en-US" dirty="0"/>
          </a:p>
        </p:txBody>
      </p:sp>
    </p:spTree>
    <p:extLst>
      <p:ext uri="{BB962C8B-B14F-4D97-AF65-F5344CB8AC3E}">
        <p14:creationId xmlns:p14="http://schemas.microsoft.com/office/powerpoint/2010/main" val="3357031497"/>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985A311-2F65-4EDC-8D7D-51097A64EFD1}" type="datetimeFigureOut">
              <a:rPr lang="en-US" smtClean="0"/>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583AEE-B6B2-4D46-87DF-348F8A2D81E7}" type="slidenum">
              <a:rPr lang="en-US" smtClean="0"/>
              <a:t>‹#›</a:t>
            </a:fld>
            <a:endParaRPr lang="en-US" dirty="0"/>
          </a:p>
        </p:txBody>
      </p:sp>
    </p:spTree>
    <p:extLst>
      <p:ext uri="{BB962C8B-B14F-4D97-AF65-F5344CB8AC3E}">
        <p14:creationId xmlns:p14="http://schemas.microsoft.com/office/powerpoint/2010/main" val="1107847452"/>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985A311-2F65-4EDC-8D7D-51097A64EFD1}" type="datetimeFigureOut">
              <a:rPr lang="en-US" smtClean="0"/>
              <a:t>10/3/2018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8583AEE-B6B2-4D46-87DF-348F8A2D81E7}" type="slidenum">
              <a:rPr lang="en-US" smtClean="0"/>
              <a:t>‹#›</a:t>
            </a:fld>
            <a:endParaRPr lang="en-US" dirty="0"/>
          </a:p>
        </p:txBody>
      </p:sp>
    </p:spTree>
    <p:extLst>
      <p:ext uri="{BB962C8B-B14F-4D97-AF65-F5344CB8AC3E}">
        <p14:creationId xmlns:p14="http://schemas.microsoft.com/office/powerpoint/2010/main" val="449185616"/>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985A311-2F65-4EDC-8D7D-51097A64EFD1}" type="datetimeFigureOut">
              <a:rPr lang="en-US" smtClean="0"/>
              <a:t>10/3/2018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8583AEE-B6B2-4D46-87DF-348F8A2D81E7}" type="slidenum">
              <a:rPr lang="en-US" smtClean="0"/>
              <a:t>‹#›</a:t>
            </a:fld>
            <a:endParaRPr lang="en-US" dirty="0"/>
          </a:p>
        </p:txBody>
      </p:sp>
    </p:spTree>
    <p:extLst>
      <p:ext uri="{BB962C8B-B14F-4D97-AF65-F5344CB8AC3E}">
        <p14:creationId xmlns:p14="http://schemas.microsoft.com/office/powerpoint/2010/main" val="2858754992"/>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85A311-2F65-4EDC-8D7D-51097A64EFD1}" type="datetimeFigureOut">
              <a:rPr lang="en-US" smtClean="0"/>
              <a:t>10/3/2018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8583AEE-B6B2-4D46-87DF-348F8A2D81E7}" type="slidenum">
              <a:rPr lang="en-US" smtClean="0"/>
              <a:t>‹#›</a:t>
            </a:fld>
            <a:endParaRPr lang="en-US" dirty="0"/>
          </a:p>
        </p:txBody>
      </p:sp>
    </p:spTree>
    <p:extLst>
      <p:ext uri="{BB962C8B-B14F-4D97-AF65-F5344CB8AC3E}">
        <p14:creationId xmlns:p14="http://schemas.microsoft.com/office/powerpoint/2010/main" val="405795776"/>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85A311-2F65-4EDC-8D7D-51097A64EFD1}" type="datetimeFigureOut">
              <a:rPr lang="en-US" smtClean="0"/>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583AEE-B6B2-4D46-87DF-348F8A2D81E7}" type="slidenum">
              <a:rPr lang="en-US" smtClean="0"/>
              <a:t>‹#›</a:t>
            </a:fld>
            <a:endParaRPr lang="en-US" dirty="0"/>
          </a:p>
        </p:txBody>
      </p:sp>
    </p:spTree>
    <p:extLst>
      <p:ext uri="{BB962C8B-B14F-4D97-AF65-F5344CB8AC3E}">
        <p14:creationId xmlns:p14="http://schemas.microsoft.com/office/powerpoint/2010/main" val="3421639776"/>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85A311-2F65-4EDC-8D7D-51097A64EFD1}" type="datetimeFigureOut">
              <a:rPr lang="en-US" smtClean="0"/>
              <a:t>10/3/2018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8583AEE-B6B2-4D46-87DF-348F8A2D81E7}" type="slidenum">
              <a:rPr lang="en-US" smtClean="0"/>
              <a:t>‹#›</a:t>
            </a:fld>
            <a:endParaRPr lang="en-US" dirty="0"/>
          </a:p>
        </p:txBody>
      </p:sp>
    </p:spTree>
    <p:extLst>
      <p:ext uri="{BB962C8B-B14F-4D97-AF65-F5344CB8AC3E}">
        <p14:creationId xmlns:p14="http://schemas.microsoft.com/office/powerpoint/2010/main" val="1563957436"/>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0985A311-2F65-4EDC-8D7D-51097A64EFD1}" type="datetimeFigureOut">
              <a:rPr lang="en-US" smtClean="0"/>
              <a:t>10/3/2018</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88583AEE-B6B2-4D46-87DF-348F8A2D81E7}" type="slidenum">
              <a:rPr lang="en-US" smtClean="0"/>
              <a:t>‹#›</a:t>
            </a:fld>
            <a:endParaRPr lang="en-US" dirty="0"/>
          </a:p>
        </p:txBody>
      </p:sp>
    </p:spTree>
    <p:extLst>
      <p:ext uri="{BB962C8B-B14F-4D97-AF65-F5344CB8AC3E}">
        <p14:creationId xmlns:p14="http://schemas.microsoft.com/office/powerpoint/2010/main" val="253140797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gif"/><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5" Type="http://schemas.openxmlformats.org/officeDocument/2006/relationships/image" Target="../media/image42.jpg"/><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5" Type="http://schemas.openxmlformats.org/officeDocument/2006/relationships/image" Target="../media/image46.JP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jpeg"/><Relationship Id="rId4" Type="http://schemas.openxmlformats.org/officeDocument/2006/relationships/image" Target="../media/image49.JPG"/></Relationships>
</file>

<file path=ppt/slides/_rels/slide23.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g"/><Relationship Id="rId1" Type="http://schemas.openxmlformats.org/officeDocument/2006/relationships/slideLayout" Target="../slideLayouts/slideLayout7.xml"/><Relationship Id="rId5" Type="http://schemas.openxmlformats.org/officeDocument/2006/relationships/image" Target="../media/image56.jpg"/><Relationship Id="rId4" Type="http://schemas.openxmlformats.org/officeDocument/2006/relationships/image" Target="../media/image5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28.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61.jpg"/><Relationship Id="rId7" Type="http://schemas.openxmlformats.org/officeDocument/2006/relationships/image" Target="../media/image65.jpg"/><Relationship Id="rId2" Type="http://schemas.openxmlformats.org/officeDocument/2006/relationships/image" Target="../media/image60.jp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image" Target="../media/image6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g"/><Relationship Id="rId7" Type="http://schemas.openxmlformats.org/officeDocument/2006/relationships/image" Target="../media/image80.jpg"/><Relationship Id="rId2" Type="http://schemas.openxmlformats.org/officeDocument/2006/relationships/image" Target="../media/image75.jpg"/><Relationship Id="rId1" Type="http://schemas.openxmlformats.org/officeDocument/2006/relationships/slideLayout" Target="../slideLayouts/slideLayout7.xml"/><Relationship Id="rId6" Type="http://schemas.openxmlformats.org/officeDocument/2006/relationships/image" Target="../media/image79.jpg"/><Relationship Id="rId5" Type="http://schemas.openxmlformats.org/officeDocument/2006/relationships/image" Target="../media/image78.jpg"/><Relationship Id="rId4" Type="http://schemas.openxmlformats.org/officeDocument/2006/relationships/image" Target="../media/image7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g"/><Relationship Id="rId1" Type="http://schemas.openxmlformats.org/officeDocument/2006/relationships/slideLayout" Target="../slideLayouts/slideLayout7.xml"/><Relationship Id="rId5" Type="http://schemas.openxmlformats.org/officeDocument/2006/relationships/image" Target="../media/image85.jpg"/><Relationship Id="rId4" Type="http://schemas.openxmlformats.org/officeDocument/2006/relationships/image" Target="../media/image8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92.jpg"/><Relationship Id="rId3" Type="http://schemas.openxmlformats.org/officeDocument/2006/relationships/image" Target="../media/image87.jpg"/><Relationship Id="rId7" Type="http://schemas.openxmlformats.org/officeDocument/2006/relationships/image" Target="../media/image91.jpg"/><Relationship Id="rId2" Type="http://schemas.openxmlformats.org/officeDocument/2006/relationships/image" Target="../media/image86.jpg"/><Relationship Id="rId1" Type="http://schemas.openxmlformats.org/officeDocument/2006/relationships/slideLayout" Target="../slideLayouts/slideLayout7.xml"/><Relationship Id="rId6" Type="http://schemas.openxmlformats.org/officeDocument/2006/relationships/image" Target="../media/image90.jpg"/><Relationship Id="rId5" Type="http://schemas.openxmlformats.org/officeDocument/2006/relationships/image" Target="../media/image89.jpg"/><Relationship Id="rId10" Type="http://schemas.openxmlformats.org/officeDocument/2006/relationships/image" Target="../media/image94.png"/><Relationship Id="rId4" Type="http://schemas.openxmlformats.org/officeDocument/2006/relationships/image" Target="../media/image88.jpg"/><Relationship Id="rId9" Type="http://schemas.openxmlformats.org/officeDocument/2006/relationships/image" Target="../media/image93.jpg"/></Relationships>
</file>

<file path=ppt/slides/_rels/slide3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0.jpg"/><Relationship Id="rId7" Type="http://schemas.openxmlformats.org/officeDocument/2006/relationships/image" Target="../media/image104.jpg"/><Relationship Id="rId2" Type="http://schemas.openxmlformats.org/officeDocument/2006/relationships/image" Target="../media/image99.jpg"/><Relationship Id="rId1" Type="http://schemas.openxmlformats.org/officeDocument/2006/relationships/slideLayout" Target="../slideLayouts/slideLayout7.xml"/><Relationship Id="rId6" Type="http://schemas.openxmlformats.org/officeDocument/2006/relationships/image" Target="../media/image103.jpg"/><Relationship Id="rId5" Type="http://schemas.openxmlformats.org/officeDocument/2006/relationships/image" Target="../media/image102.jpg"/><Relationship Id="rId4" Type="http://schemas.openxmlformats.org/officeDocument/2006/relationships/image" Target="../media/image101.jpg"/></Relationships>
</file>

<file path=ppt/slides/_rels/slide42.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g"/><Relationship Id="rId1" Type="http://schemas.openxmlformats.org/officeDocument/2006/relationships/slideLayout" Target="../slideLayouts/slideLayout7.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11.jpg"/><Relationship Id="rId7" Type="http://schemas.openxmlformats.org/officeDocument/2006/relationships/image" Target="../media/image115.jpg"/><Relationship Id="rId2" Type="http://schemas.openxmlformats.org/officeDocument/2006/relationships/image" Target="../media/image110.jpg"/><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g"/><Relationship Id="rId4" Type="http://schemas.openxmlformats.org/officeDocument/2006/relationships/image" Target="../media/image112.jpeg"/></Relationships>
</file>

<file path=ppt/slides/_rels/slide45.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7.xml"/><Relationship Id="rId6" Type="http://schemas.openxmlformats.org/officeDocument/2006/relationships/image" Target="../media/image120.jpg"/><Relationship Id="rId5" Type="http://schemas.openxmlformats.org/officeDocument/2006/relationships/image" Target="../media/image119.jpg"/><Relationship Id="rId4" Type="http://schemas.openxmlformats.org/officeDocument/2006/relationships/image" Target="../media/image118.jpg"/></Relationships>
</file>

<file path=ppt/slides/_rels/slide46.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image" Target="../media/image121.jpg"/><Relationship Id="rId1" Type="http://schemas.openxmlformats.org/officeDocument/2006/relationships/slideLayout" Target="../slideLayouts/slideLayout7.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85.jpg"/><Relationship Id="rId1" Type="http://schemas.openxmlformats.org/officeDocument/2006/relationships/slideLayout" Target="../slideLayouts/slideLayout7.xml"/><Relationship Id="rId6" Type="http://schemas.openxmlformats.org/officeDocument/2006/relationships/image" Target="../media/image83.jpg"/><Relationship Id="rId5" Type="http://schemas.openxmlformats.org/officeDocument/2006/relationships/image" Target="../media/image130.jpg"/><Relationship Id="rId4" Type="http://schemas.openxmlformats.org/officeDocument/2006/relationships/image" Target="../media/image129.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2.jpeg"/><Relationship Id="rId7" Type="http://schemas.openxmlformats.org/officeDocument/2006/relationships/image" Target="../media/image135.jpg"/><Relationship Id="rId2" Type="http://schemas.openxmlformats.org/officeDocument/2006/relationships/image" Target="../media/image131.JPG"/><Relationship Id="rId1" Type="http://schemas.openxmlformats.org/officeDocument/2006/relationships/slideLayout" Target="../slideLayouts/slideLayout7.xml"/><Relationship Id="rId6" Type="http://schemas.openxmlformats.org/officeDocument/2006/relationships/image" Target="../media/image91.jpg"/><Relationship Id="rId11" Type="http://schemas.openxmlformats.org/officeDocument/2006/relationships/image" Target="../media/image139.jpg"/><Relationship Id="rId5" Type="http://schemas.openxmlformats.org/officeDocument/2006/relationships/image" Target="../media/image134.jpg"/><Relationship Id="rId10" Type="http://schemas.openxmlformats.org/officeDocument/2006/relationships/image" Target="../media/image138.jpeg"/><Relationship Id="rId4" Type="http://schemas.openxmlformats.org/officeDocument/2006/relationships/image" Target="../media/image133.jpg"/><Relationship Id="rId9" Type="http://schemas.openxmlformats.org/officeDocument/2006/relationships/image" Target="../media/image13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g"/><Relationship Id="rId1" Type="http://schemas.openxmlformats.org/officeDocument/2006/relationships/slideLayout" Target="../slideLayouts/slideLayout7.xml"/><Relationship Id="rId6" Type="http://schemas.openxmlformats.org/officeDocument/2006/relationships/image" Target="../media/image144.jpg"/><Relationship Id="rId5" Type="http://schemas.openxmlformats.org/officeDocument/2006/relationships/image" Target="../media/image143.jpg"/><Relationship Id="rId4" Type="http://schemas.openxmlformats.org/officeDocument/2006/relationships/image" Target="../media/image14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8" Type="http://schemas.openxmlformats.org/officeDocument/2006/relationships/image" Target="../media/image151.jpeg"/><Relationship Id="rId3" Type="http://schemas.openxmlformats.org/officeDocument/2006/relationships/image" Target="../media/image146.png"/><Relationship Id="rId7" Type="http://schemas.openxmlformats.org/officeDocument/2006/relationships/image" Target="../media/image150.jpeg"/><Relationship Id="rId2" Type="http://schemas.openxmlformats.org/officeDocument/2006/relationships/image" Target="../media/image145.jpg"/><Relationship Id="rId1" Type="http://schemas.openxmlformats.org/officeDocument/2006/relationships/slideLayout" Target="../slideLayouts/slideLayout7.xml"/><Relationship Id="rId6" Type="http://schemas.openxmlformats.org/officeDocument/2006/relationships/image" Target="../media/image149.jpeg"/><Relationship Id="rId5" Type="http://schemas.openxmlformats.org/officeDocument/2006/relationships/image" Target="../media/image148.jpg"/><Relationship Id="rId4" Type="http://schemas.openxmlformats.org/officeDocument/2006/relationships/image" Target="../media/image147.png"/><Relationship Id="rId9" Type="http://schemas.openxmlformats.org/officeDocument/2006/relationships/image" Target="../media/image152.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54.jpg"/><Relationship Id="rId7" Type="http://schemas.openxmlformats.org/officeDocument/2006/relationships/image" Target="../media/image157.JPG"/><Relationship Id="rId2" Type="http://schemas.openxmlformats.org/officeDocument/2006/relationships/image" Target="../media/image153.png"/><Relationship Id="rId1" Type="http://schemas.openxmlformats.org/officeDocument/2006/relationships/slideLayout" Target="../slideLayouts/slideLayout7.xml"/><Relationship Id="rId6" Type="http://schemas.openxmlformats.org/officeDocument/2006/relationships/image" Target="../media/image156.png"/><Relationship Id="rId5" Type="http://schemas.openxmlformats.org/officeDocument/2006/relationships/image" Target="../media/image140.jpg"/><Relationship Id="rId4" Type="http://schemas.openxmlformats.org/officeDocument/2006/relationships/image" Target="../media/image15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164.jpg"/><Relationship Id="rId3" Type="http://schemas.openxmlformats.org/officeDocument/2006/relationships/image" Target="../media/image159.jpeg"/><Relationship Id="rId7" Type="http://schemas.openxmlformats.org/officeDocument/2006/relationships/image" Target="../media/image163.png"/><Relationship Id="rId2" Type="http://schemas.openxmlformats.org/officeDocument/2006/relationships/image" Target="../media/image158.jpg"/><Relationship Id="rId1" Type="http://schemas.openxmlformats.org/officeDocument/2006/relationships/slideLayout" Target="../slideLayouts/slideLayout7.xml"/><Relationship Id="rId6" Type="http://schemas.openxmlformats.org/officeDocument/2006/relationships/image" Target="../media/image162.JPG"/><Relationship Id="rId5" Type="http://schemas.openxmlformats.org/officeDocument/2006/relationships/image" Target="../media/image161.jpg"/><Relationship Id="rId4" Type="http://schemas.openxmlformats.org/officeDocument/2006/relationships/image" Target="../media/image16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image" Target="../media/image165.jpg"/><Relationship Id="rId1" Type="http://schemas.openxmlformats.org/officeDocument/2006/relationships/slideLayout" Target="../slideLayouts/slideLayout7.xml"/><Relationship Id="rId6" Type="http://schemas.openxmlformats.org/officeDocument/2006/relationships/image" Target="../media/image169.jpeg"/><Relationship Id="rId5" Type="http://schemas.openxmlformats.org/officeDocument/2006/relationships/image" Target="../media/image168.jpg"/><Relationship Id="rId4" Type="http://schemas.openxmlformats.org/officeDocument/2006/relationships/image" Target="../media/image167.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17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8.jpg"/><Relationship Id="rId2" Type="http://schemas.openxmlformats.org/officeDocument/2006/relationships/image" Target="../media/image173.jpg"/><Relationship Id="rId1" Type="http://schemas.openxmlformats.org/officeDocument/2006/relationships/slideLayout" Target="../slideLayouts/slideLayout7.xml"/><Relationship Id="rId6" Type="http://schemas.openxmlformats.org/officeDocument/2006/relationships/image" Target="../media/image177.jpg"/><Relationship Id="rId5" Type="http://schemas.openxmlformats.org/officeDocument/2006/relationships/image" Target="../media/image176.jpg"/><Relationship Id="rId4" Type="http://schemas.openxmlformats.org/officeDocument/2006/relationships/image" Target="../media/image175.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3192" y="207034"/>
            <a:ext cx="9494808" cy="2389517"/>
          </a:xfrm>
        </p:spPr>
        <p:txBody>
          <a:bodyPr>
            <a:normAutofit fontScale="90000"/>
          </a:bodyPr>
          <a:lstStyle/>
          <a:p>
            <a:pPr algn="ctr"/>
            <a:r>
              <a:rPr lang="en-US" dirty="0" smtClean="0"/>
              <a:t>Maine Association of Planners</a:t>
            </a:r>
            <a:br>
              <a:rPr lang="en-US" dirty="0" smtClean="0"/>
            </a:br>
            <a:r>
              <a:rPr lang="en-US" dirty="0" smtClean="0"/>
              <a:t>in a </a:t>
            </a:r>
            <a:br>
              <a:rPr lang="en-US" dirty="0" smtClean="0"/>
            </a:br>
            <a:r>
              <a:rPr lang="en-US" dirty="0" smtClean="0"/>
              <a:t>World of Change</a:t>
            </a:r>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06" y="2950235"/>
            <a:ext cx="9753599" cy="3381553"/>
          </a:xfrm>
          <a:prstGeom prst="rect">
            <a:avLst/>
          </a:prstGeom>
        </p:spPr>
      </p:pic>
    </p:spTree>
    <p:extLst>
      <p:ext uri="{BB962C8B-B14F-4D97-AF65-F5344CB8AC3E}">
        <p14:creationId xmlns:p14="http://schemas.microsoft.com/office/powerpoint/2010/main" val="3239148253"/>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5290" y="613550"/>
            <a:ext cx="3803441" cy="57430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778" y="156944"/>
            <a:ext cx="5943085" cy="332812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5021" y="2967486"/>
            <a:ext cx="2628000" cy="3289659"/>
          </a:xfrm>
          <a:prstGeom prst="rect">
            <a:avLst/>
          </a:prstGeom>
        </p:spPr>
      </p:pic>
    </p:spTree>
    <p:extLst>
      <p:ext uri="{BB962C8B-B14F-4D97-AF65-F5344CB8AC3E}">
        <p14:creationId xmlns:p14="http://schemas.microsoft.com/office/powerpoint/2010/main" val="513666771"/>
      </p:ext>
    </p:extLst>
  </p:cSld>
  <p:clrMapOvr>
    <a:masterClrMapping/>
  </p:clrMapOvr>
  <p:transition spd="med" advClick="0" advTm="10000">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4260" y="468071"/>
            <a:ext cx="4090449" cy="58347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8" y="468071"/>
            <a:ext cx="3167182" cy="5834725"/>
          </a:xfrm>
          <a:prstGeom prst="rect">
            <a:avLst/>
          </a:prstGeom>
        </p:spPr>
      </p:pic>
      <p:pic>
        <p:nvPicPr>
          <p:cNvPr id="4" name="Picture 3"/>
          <p:cNvPicPr>
            <a:picLocks noChangeAspect="1"/>
          </p:cNvPicPr>
          <p:nvPr/>
        </p:nvPicPr>
        <p:blipFill>
          <a:blip r:embed="rId4"/>
          <a:stretch>
            <a:fillRect/>
          </a:stretch>
        </p:blipFill>
        <p:spPr>
          <a:xfrm>
            <a:off x="8134710" y="483112"/>
            <a:ext cx="3547218" cy="5819684"/>
          </a:xfrm>
          <a:prstGeom prst="rect">
            <a:avLst/>
          </a:prstGeom>
        </p:spPr>
      </p:pic>
    </p:spTree>
    <p:extLst>
      <p:ext uri="{BB962C8B-B14F-4D97-AF65-F5344CB8AC3E}">
        <p14:creationId xmlns:p14="http://schemas.microsoft.com/office/powerpoint/2010/main" val="1808665161"/>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049" y="3071006"/>
            <a:ext cx="5702060" cy="320740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1962" y="179041"/>
            <a:ext cx="2655601" cy="395453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537" y="422696"/>
            <a:ext cx="4417449" cy="3338770"/>
          </a:xfrm>
          <a:prstGeom prst="rect">
            <a:avLst/>
          </a:prstGeom>
        </p:spPr>
      </p:pic>
      <p:sp>
        <p:nvSpPr>
          <p:cNvPr id="5" name="TextBox 4"/>
          <p:cNvSpPr txBox="1"/>
          <p:nvPr/>
        </p:nvSpPr>
        <p:spPr>
          <a:xfrm>
            <a:off x="4782986" y="1052423"/>
            <a:ext cx="2290674" cy="646331"/>
          </a:xfrm>
          <a:prstGeom prst="rect">
            <a:avLst/>
          </a:prstGeom>
          <a:noFill/>
        </p:spPr>
        <p:txBody>
          <a:bodyPr wrap="square" rtlCol="0">
            <a:spAutoFit/>
          </a:bodyPr>
          <a:lstStyle/>
          <a:p>
            <a:r>
              <a:rPr lang="en-US" dirty="0"/>
              <a:t>Margaret Chase </a:t>
            </a:r>
            <a:r>
              <a:rPr lang="en-US" dirty="0" smtClean="0"/>
              <a:t>Smith – US Congress</a:t>
            </a:r>
            <a:endParaRPr lang="en-US" dirty="0"/>
          </a:p>
        </p:txBody>
      </p:sp>
      <p:sp>
        <p:nvSpPr>
          <p:cNvPr id="6" name="TextBox 5"/>
          <p:cNvSpPr txBox="1"/>
          <p:nvPr/>
        </p:nvSpPr>
        <p:spPr>
          <a:xfrm>
            <a:off x="6021239" y="2096219"/>
            <a:ext cx="1984074" cy="646331"/>
          </a:xfrm>
          <a:prstGeom prst="rect">
            <a:avLst/>
          </a:prstGeom>
          <a:noFill/>
        </p:spPr>
        <p:txBody>
          <a:bodyPr wrap="square" rtlCol="0">
            <a:spAutoFit/>
          </a:bodyPr>
          <a:lstStyle/>
          <a:p>
            <a:r>
              <a:rPr lang="en-US" dirty="0"/>
              <a:t>Edmund </a:t>
            </a:r>
            <a:r>
              <a:rPr lang="en-US" dirty="0" smtClean="0"/>
              <a:t>Muskie – US Congress</a:t>
            </a:r>
            <a:endParaRPr lang="en-US" dirty="0"/>
          </a:p>
        </p:txBody>
      </p:sp>
    </p:spTree>
    <p:extLst>
      <p:ext uri="{BB962C8B-B14F-4D97-AF65-F5344CB8AC3E}">
        <p14:creationId xmlns:p14="http://schemas.microsoft.com/office/powerpoint/2010/main" val="1628457806"/>
      </p:ext>
    </p:extLst>
  </p:cSld>
  <p:clrMapOvr>
    <a:masterClrMapping/>
  </p:clrMapOvr>
  <mc:AlternateContent xmlns:mc="http://schemas.openxmlformats.org/markup-compatibility/2006" xmlns:p14="http://schemas.microsoft.com/office/powerpoint/2010/main">
    <mc:Choice Requires="p14">
      <p:transition spd="slow" p14:dur="3400"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0740" y="208878"/>
            <a:ext cx="5131837" cy="6424835"/>
          </a:xfrm>
          <a:prstGeom prst="rect">
            <a:avLst/>
          </a:prstGeom>
        </p:spPr>
      </p:pic>
      <p:sp>
        <p:nvSpPr>
          <p:cNvPr id="4" name="Title 3"/>
          <p:cNvSpPr>
            <a:spLocks noGrp="1"/>
          </p:cNvSpPr>
          <p:nvPr>
            <p:ph type="title"/>
          </p:nvPr>
        </p:nvSpPr>
        <p:spPr>
          <a:xfrm>
            <a:off x="638356" y="1526874"/>
            <a:ext cx="4822166" cy="1063925"/>
          </a:xfrm>
        </p:spPr>
        <p:txBody>
          <a:bodyPr/>
          <a:lstStyle/>
          <a:p>
            <a:pPr algn="ctr"/>
            <a:r>
              <a:rPr lang="en-US" dirty="0" smtClean="0"/>
              <a:t>1968 </a:t>
            </a:r>
            <a:br>
              <a:rPr lang="en-US" dirty="0" smtClean="0"/>
            </a:br>
            <a:r>
              <a:rPr lang="en-US" dirty="0" smtClean="0"/>
              <a:t>Governor of Maine	</a:t>
            </a:r>
            <a:endParaRPr lang="en-US" dirty="0"/>
          </a:p>
        </p:txBody>
      </p:sp>
      <p:sp>
        <p:nvSpPr>
          <p:cNvPr id="6" name="Text Placeholder 5"/>
          <p:cNvSpPr>
            <a:spLocks noGrp="1"/>
          </p:cNvSpPr>
          <p:nvPr>
            <p:ph type="body" sz="half" idx="2"/>
          </p:nvPr>
        </p:nvSpPr>
        <p:spPr>
          <a:xfrm>
            <a:off x="839788" y="2057400"/>
            <a:ext cx="3932237" cy="3696419"/>
          </a:xfrm>
        </p:spPr>
        <p:txBody>
          <a:bodyPr>
            <a:normAutofit/>
          </a:bodyPr>
          <a:lstStyle/>
          <a:p>
            <a:pPr algn="ctr"/>
            <a:endParaRPr lang="en-US" sz="3600" dirty="0" smtClean="0"/>
          </a:p>
          <a:p>
            <a:pPr algn="ctr"/>
            <a:r>
              <a:rPr lang="en-US" sz="3600" dirty="0" smtClean="0"/>
              <a:t>Kenneth Curtis</a:t>
            </a:r>
          </a:p>
          <a:p>
            <a:pPr algn="ctr"/>
            <a:endParaRPr lang="en-US" sz="3600" dirty="0"/>
          </a:p>
          <a:p>
            <a:pPr algn="ctr"/>
            <a:r>
              <a:rPr lang="en-US" sz="3600" dirty="0" smtClean="0"/>
              <a:t>State Planning Office created</a:t>
            </a:r>
            <a:endParaRPr lang="en-US" sz="3600" dirty="0"/>
          </a:p>
        </p:txBody>
      </p:sp>
    </p:spTree>
    <p:extLst>
      <p:ext uri="{BB962C8B-B14F-4D97-AF65-F5344CB8AC3E}">
        <p14:creationId xmlns:p14="http://schemas.microsoft.com/office/powerpoint/2010/main" val="2652779383"/>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1968 comput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1805" y="483079"/>
            <a:ext cx="4856307" cy="26874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1968 ph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8731" y="2823603"/>
            <a:ext cx="4176203" cy="3132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87082"/>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977" y="1801601"/>
            <a:ext cx="3139663" cy="4709495"/>
          </a:xfrm>
          <a:prstGeom prst="rect">
            <a:avLst/>
          </a:prstGeom>
        </p:spPr>
      </p:pic>
      <p:sp>
        <p:nvSpPr>
          <p:cNvPr id="3" name="Title 2"/>
          <p:cNvSpPr>
            <a:spLocks noGrp="1"/>
          </p:cNvSpPr>
          <p:nvPr>
            <p:ph type="title"/>
          </p:nvPr>
        </p:nvSpPr>
        <p:spPr>
          <a:xfrm>
            <a:off x="838200" y="250167"/>
            <a:ext cx="10515600" cy="1440522"/>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Allen Gardner Pease </a:t>
            </a:r>
            <a:br>
              <a:rPr lang="en-US" dirty="0" smtClean="0"/>
            </a:br>
            <a:r>
              <a:rPr lang="en-US" dirty="0" smtClean="0"/>
              <a:t>early Maine state planning director</a:t>
            </a:r>
            <a:br>
              <a:rPr lang="en-US" dirty="0" smtClean="0"/>
            </a:br>
            <a:r>
              <a:rPr lang="en-US" dirty="0"/>
              <a:t/>
            </a:r>
            <a:br>
              <a:rPr lang="en-US" dirty="0"/>
            </a:br>
            <a:endParaRPr lang="en-US" dirty="0"/>
          </a:p>
        </p:txBody>
      </p:sp>
    </p:spTree>
    <p:extLst>
      <p:ext uri="{BB962C8B-B14F-4D97-AF65-F5344CB8AC3E}">
        <p14:creationId xmlns:p14="http://schemas.microsoft.com/office/powerpoint/2010/main" val="2285441141"/>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41" y="138023"/>
            <a:ext cx="5303350" cy="363481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0634" y="3350278"/>
            <a:ext cx="5072333" cy="340623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1841" y="138023"/>
            <a:ext cx="5426015" cy="3151021"/>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511" y="3350278"/>
            <a:ext cx="5029201" cy="3406238"/>
          </a:xfrm>
          <a:prstGeom prst="rect">
            <a:avLst/>
          </a:prstGeom>
        </p:spPr>
      </p:pic>
    </p:spTree>
    <p:extLst>
      <p:ext uri="{BB962C8B-B14F-4D97-AF65-F5344CB8AC3E}">
        <p14:creationId xmlns:p14="http://schemas.microsoft.com/office/powerpoint/2010/main" val="1035964185"/>
      </p:ext>
    </p:extLst>
  </p:cSld>
  <p:clrMapOvr>
    <a:masterClrMapping/>
  </p:clrMapOvr>
  <p:transition spd="med" advClick="0" advTm="10000">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5194" y="459656"/>
            <a:ext cx="5106836" cy="566066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432" y="459656"/>
            <a:ext cx="3920539" cy="5527076"/>
          </a:xfrm>
          <a:prstGeom prst="rect">
            <a:avLst/>
          </a:prstGeom>
        </p:spPr>
      </p:pic>
    </p:spTree>
    <p:extLst>
      <p:ext uri="{BB962C8B-B14F-4D97-AF65-F5344CB8AC3E}">
        <p14:creationId xmlns:p14="http://schemas.microsoft.com/office/powerpoint/2010/main" val="2218065675"/>
      </p:ext>
    </p:extLst>
  </p:cSld>
  <p:clrMapOvr>
    <a:masterClrMapping/>
  </p:clrMapOvr>
  <p:transition spd="slow" advClick="0" advTm="10000">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92256898"/>
              </p:ext>
            </p:extLst>
          </p:nvPr>
        </p:nvGraphicFramePr>
        <p:xfrm>
          <a:off x="301924" y="1406105"/>
          <a:ext cx="11757804" cy="4589254"/>
        </p:xfrm>
        <a:graphic>
          <a:graphicData uri="http://schemas.openxmlformats.org/drawingml/2006/table">
            <a:tbl>
              <a:tblPr firstRow="1" firstCol="1" bandRow="1">
                <a:tableStyleId>{5C22544A-7EE6-4342-B048-85BDC9FD1C3A}</a:tableStyleId>
              </a:tblPr>
              <a:tblGrid>
                <a:gridCol w="1691364"/>
                <a:gridCol w="10066440"/>
              </a:tblGrid>
              <a:tr h="1380399">
                <a:tc>
                  <a:txBody>
                    <a:bodyPr/>
                    <a:lstStyle/>
                    <a:p>
                      <a:pPr marL="0" marR="0" algn="l">
                        <a:lnSpc>
                          <a:spcPct val="107000"/>
                        </a:lnSpc>
                        <a:spcBef>
                          <a:spcPts val="0"/>
                        </a:spcBef>
                        <a:spcAft>
                          <a:spcPts val="0"/>
                        </a:spcAft>
                      </a:pPr>
                      <a:r>
                        <a:rPr lang="en-US" sz="2800" dirty="0">
                          <a:effectLst/>
                        </a:rPr>
                        <a:t>1971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000" dirty="0">
                          <a:solidFill>
                            <a:schemeClr val="bg1"/>
                          </a:solidFill>
                          <a:effectLst/>
                        </a:rPr>
                        <a:t>Maine</a:t>
                      </a:r>
                      <a:r>
                        <a:rPr lang="en-US" sz="2000" dirty="0">
                          <a:effectLst/>
                        </a:rPr>
                        <a:t> </a:t>
                      </a:r>
                      <a:r>
                        <a:rPr lang="en-US" sz="2000" dirty="0">
                          <a:solidFill>
                            <a:schemeClr val="bg1"/>
                          </a:solidFill>
                          <a:effectLst/>
                        </a:rPr>
                        <a:t>Legislature</a:t>
                      </a:r>
                      <a:r>
                        <a:rPr lang="en-US" sz="2000" dirty="0">
                          <a:effectLst/>
                        </a:rPr>
                        <a:t> </a:t>
                      </a:r>
                      <a:r>
                        <a:rPr lang="en-US" sz="2000" dirty="0">
                          <a:solidFill>
                            <a:schemeClr val="bg1"/>
                          </a:solidFill>
                          <a:effectLst/>
                        </a:rPr>
                        <a:t>establishes</a:t>
                      </a:r>
                      <a:r>
                        <a:rPr lang="en-US" sz="2000" dirty="0">
                          <a:effectLst/>
                        </a:rPr>
                        <a:t> </a:t>
                      </a:r>
                      <a:r>
                        <a:rPr lang="en-US" sz="2000" dirty="0">
                          <a:solidFill>
                            <a:schemeClr val="bg1"/>
                          </a:solidFill>
                          <a:effectLst/>
                        </a:rPr>
                        <a:t>the</a:t>
                      </a:r>
                      <a:r>
                        <a:rPr lang="en-US" sz="2000" dirty="0">
                          <a:effectLst/>
                        </a:rPr>
                        <a:t> </a:t>
                      </a:r>
                      <a:r>
                        <a:rPr lang="en-US" sz="2000" dirty="0">
                          <a:solidFill>
                            <a:schemeClr val="bg1"/>
                          </a:solidFill>
                          <a:effectLst/>
                        </a:rPr>
                        <a:t>Land</a:t>
                      </a:r>
                      <a:r>
                        <a:rPr lang="en-US" sz="2000" dirty="0">
                          <a:effectLst/>
                        </a:rPr>
                        <a:t> </a:t>
                      </a:r>
                      <a:r>
                        <a:rPr lang="en-US" sz="2000" dirty="0">
                          <a:solidFill>
                            <a:schemeClr val="bg1"/>
                          </a:solidFill>
                          <a:effectLst/>
                        </a:rPr>
                        <a:t>Use</a:t>
                      </a:r>
                      <a:r>
                        <a:rPr lang="en-US" sz="2000" dirty="0">
                          <a:effectLst/>
                        </a:rPr>
                        <a:t> </a:t>
                      </a:r>
                      <a:r>
                        <a:rPr lang="en-US" sz="2000" dirty="0">
                          <a:solidFill>
                            <a:schemeClr val="bg1"/>
                          </a:solidFill>
                          <a:effectLst/>
                        </a:rPr>
                        <a:t>Regulation</a:t>
                      </a:r>
                      <a:r>
                        <a:rPr lang="en-US" sz="2000" dirty="0">
                          <a:effectLst/>
                        </a:rPr>
                        <a:t> </a:t>
                      </a:r>
                      <a:r>
                        <a:rPr lang="en-US" sz="2000" dirty="0">
                          <a:solidFill>
                            <a:schemeClr val="bg1"/>
                          </a:solidFill>
                          <a:effectLst/>
                        </a:rPr>
                        <a:t>Commission</a:t>
                      </a:r>
                      <a:r>
                        <a:rPr lang="en-US" sz="2000" dirty="0">
                          <a:effectLst/>
                        </a:rPr>
                        <a:t> </a:t>
                      </a:r>
                      <a:r>
                        <a:rPr lang="en-US" sz="2000" dirty="0">
                          <a:solidFill>
                            <a:schemeClr val="bg1"/>
                          </a:solidFill>
                          <a:effectLst/>
                        </a:rPr>
                        <a:t>to</a:t>
                      </a:r>
                      <a:r>
                        <a:rPr lang="en-US" sz="2000" dirty="0">
                          <a:effectLst/>
                        </a:rPr>
                        <a:t> </a:t>
                      </a:r>
                      <a:r>
                        <a:rPr lang="en-US" sz="2000" dirty="0">
                          <a:solidFill>
                            <a:schemeClr val="bg1"/>
                          </a:solidFill>
                          <a:effectLst/>
                        </a:rPr>
                        <a:t>plan</a:t>
                      </a:r>
                      <a:r>
                        <a:rPr lang="en-US" sz="2000" dirty="0">
                          <a:effectLst/>
                        </a:rPr>
                        <a:t> </a:t>
                      </a:r>
                      <a:r>
                        <a:rPr lang="en-US" sz="2000" dirty="0">
                          <a:solidFill>
                            <a:schemeClr val="bg1"/>
                          </a:solidFill>
                          <a:effectLst/>
                        </a:rPr>
                        <a:t>and</a:t>
                      </a:r>
                      <a:r>
                        <a:rPr lang="en-US" sz="2000" dirty="0">
                          <a:effectLst/>
                        </a:rPr>
                        <a:t> </a:t>
                      </a:r>
                      <a:r>
                        <a:rPr lang="en-US" sz="2000" dirty="0">
                          <a:solidFill>
                            <a:schemeClr val="bg1"/>
                          </a:solidFill>
                          <a:effectLst/>
                        </a:rPr>
                        <a:t>zone</a:t>
                      </a:r>
                      <a:r>
                        <a:rPr lang="en-US" sz="2000" dirty="0">
                          <a:effectLst/>
                        </a:rPr>
                        <a:t> </a:t>
                      </a:r>
                      <a:r>
                        <a:rPr lang="en-US" sz="2000" dirty="0">
                          <a:solidFill>
                            <a:schemeClr val="bg1"/>
                          </a:solidFill>
                          <a:effectLst/>
                        </a:rPr>
                        <a:t>the</a:t>
                      </a:r>
                      <a:r>
                        <a:rPr lang="en-US" sz="2000" dirty="0">
                          <a:effectLst/>
                        </a:rPr>
                        <a:t> </a:t>
                      </a:r>
                      <a:r>
                        <a:rPr lang="en-US" sz="2000" dirty="0">
                          <a:solidFill>
                            <a:schemeClr val="bg1"/>
                          </a:solidFill>
                          <a:effectLst/>
                        </a:rPr>
                        <a:t>Unorganized</a:t>
                      </a:r>
                      <a:r>
                        <a:rPr lang="en-US" sz="2000" dirty="0">
                          <a:effectLst/>
                        </a:rPr>
                        <a:t> </a:t>
                      </a:r>
                      <a:r>
                        <a:rPr lang="en-US" sz="2000" dirty="0">
                          <a:solidFill>
                            <a:schemeClr val="bg1"/>
                          </a:solidFill>
                          <a:effectLst/>
                        </a:rPr>
                        <a:t>Territory</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tx1">
                        <a:lumMod val="95000"/>
                      </a:schemeClr>
                    </a:solidFill>
                  </a:tcPr>
                </a:tc>
              </a:tr>
              <a:tr h="473887">
                <a:tc>
                  <a:txBody>
                    <a:bodyPr/>
                    <a:lstStyle/>
                    <a:p>
                      <a:pPr marL="0" marR="0" algn="l">
                        <a:lnSpc>
                          <a:spcPct val="107000"/>
                        </a:lnSpc>
                        <a:spcBef>
                          <a:spcPts val="0"/>
                        </a:spcBef>
                        <a:spcAft>
                          <a:spcPts val="0"/>
                        </a:spcAft>
                      </a:pPr>
                      <a:r>
                        <a:rPr lang="en-US" sz="2800" dirty="0">
                          <a:effectLst/>
                        </a:rPr>
                        <a:t>1971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000" dirty="0">
                          <a:effectLst/>
                        </a:rPr>
                        <a:t>Maine Legislature adopts Mandatory Shoreland Zoning Act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95812">
                <a:tc>
                  <a:txBody>
                    <a:bodyPr/>
                    <a:lstStyle/>
                    <a:p>
                      <a:pPr marL="0" marR="0" algn="l">
                        <a:lnSpc>
                          <a:spcPct val="107000"/>
                        </a:lnSpc>
                        <a:spcBef>
                          <a:spcPts val="0"/>
                        </a:spcBef>
                        <a:spcAft>
                          <a:spcPts val="0"/>
                        </a:spcAft>
                      </a:pPr>
                      <a:r>
                        <a:rPr lang="en-US" sz="2800" dirty="0">
                          <a:effectLst/>
                        </a:rPr>
                        <a:t>1971</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000" dirty="0">
                          <a:effectLst/>
                        </a:rPr>
                        <a:t>Maine recognized as part of “The Quiet Revolution in Land Use Control: by the U.S. Council on Environmental Quality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052896">
                <a:tc>
                  <a:txBody>
                    <a:bodyPr/>
                    <a:lstStyle/>
                    <a:p>
                      <a:pPr marL="0" marR="0" algn="l">
                        <a:lnSpc>
                          <a:spcPct val="107000"/>
                        </a:lnSpc>
                        <a:spcBef>
                          <a:spcPts val="0"/>
                        </a:spcBef>
                        <a:spcAft>
                          <a:spcPts val="0"/>
                        </a:spcAft>
                      </a:pPr>
                      <a:r>
                        <a:rPr lang="en-US" sz="2800" dirty="0">
                          <a:effectLst/>
                        </a:rPr>
                        <a:t>1972</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000" dirty="0">
                          <a:effectLst/>
                        </a:rPr>
                        <a:t>Maine Legislature renames the Environmental Improvement Commission as the Board of Environmental Protection and creates the Department of Environmental Protection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986260">
                <a:tc>
                  <a:txBody>
                    <a:bodyPr/>
                    <a:lstStyle/>
                    <a:p>
                      <a:pPr marL="0" marR="0" algn="l">
                        <a:lnSpc>
                          <a:spcPct val="107000"/>
                        </a:lnSpc>
                        <a:spcBef>
                          <a:spcPts val="0"/>
                        </a:spcBef>
                        <a:spcAft>
                          <a:spcPts val="0"/>
                        </a:spcAft>
                      </a:pPr>
                      <a:r>
                        <a:rPr lang="en-US" sz="2000" dirty="0">
                          <a:effectLst/>
                        </a:rPr>
                        <a:t>1972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l">
                        <a:lnSpc>
                          <a:spcPct val="107000"/>
                        </a:lnSpc>
                        <a:spcBef>
                          <a:spcPts val="0"/>
                        </a:spcBef>
                        <a:spcAft>
                          <a:spcPts val="0"/>
                        </a:spcAft>
                      </a:pPr>
                      <a:r>
                        <a:rPr lang="en-US" sz="2000" dirty="0">
                          <a:effectLst/>
                        </a:rPr>
                        <a:t>Congress enacts Coastal Zone Management Act, leading to establishment of Maine Coastal Zone Management Program within State Planning Office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3" name="Title 2"/>
          <p:cNvSpPr>
            <a:spLocks noGrp="1"/>
          </p:cNvSpPr>
          <p:nvPr>
            <p:ph type="title" idx="4294967295"/>
          </p:nvPr>
        </p:nvSpPr>
        <p:spPr>
          <a:xfrm>
            <a:off x="2096218" y="365126"/>
            <a:ext cx="8419381" cy="653426"/>
          </a:xfrm>
        </p:spPr>
        <p:txBody>
          <a:bodyPr/>
          <a:lstStyle/>
          <a:p>
            <a:pPr algn="ctr"/>
            <a:r>
              <a:rPr lang="en-US" dirty="0" smtClean="0"/>
              <a:t>1970’s</a:t>
            </a:r>
            <a:endParaRPr lang="en-US" dirty="0"/>
          </a:p>
        </p:txBody>
      </p:sp>
    </p:spTree>
    <p:extLst>
      <p:ext uri="{BB962C8B-B14F-4D97-AF65-F5344CB8AC3E}">
        <p14:creationId xmlns:p14="http://schemas.microsoft.com/office/powerpoint/2010/main" val="1399980022"/>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787" y="226533"/>
            <a:ext cx="1935852" cy="233551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348" y="2761442"/>
            <a:ext cx="2556163" cy="38032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5665" y="3336897"/>
            <a:ext cx="4544056" cy="307068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6876" y="346316"/>
            <a:ext cx="1817927" cy="2345126"/>
          </a:xfrm>
          <a:prstGeom prst="rect">
            <a:avLst/>
          </a:prstGeom>
        </p:spPr>
      </p:pic>
    </p:spTree>
    <p:extLst>
      <p:ext uri="{BB962C8B-B14F-4D97-AF65-F5344CB8AC3E}">
        <p14:creationId xmlns:p14="http://schemas.microsoft.com/office/powerpoint/2010/main" val="26815620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fallOver"/>
      </p:transition>
    </mc:Choice>
    <mc:Fallback xmlns="">
      <p:transition spd="slow" advClick="0" advTm="10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76747"/>
          </a:xfrm>
        </p:spPr>
        <p:txBody>
          <a:bodyPr>
            <a:normAutofit fontScale="90000"/>
          </a:bodyPr>
          <a:lstStyle/>
          <a:p>
            <a:pPr algn="ctr"/>
            <a:r>
              <a:rPr lang="en-US" altLang="en-US" dirty="0" smtClean="0">
                <a:latin typeface="Calibri" panose="020F0502020204030204" pitchFamily="34" charset="0"/>
                <a:ea typeface="Calibri" panose="020F0502020204030204" pitchFamily="34" charset="0"/>
                <a:cs typeface="Times New Roman" panose="02020603050405020304" pitchFamily="18" charset="0"/>
              </a:rPr>
              <a:t>PRE-1968</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9564419"/>
              </p:ext>
            </p:extLst>
          </p:nvPr>
        </p:nvGraphicFramePr>
        <p:xfrm>
          <a:off x="646982" y="862646"/>
          <a:ext cx="10601864" cy="5721863"/>
        </p:xfrm>
        <a:graphic>
          <a:graphicData uri="http://schemas.openxmlformats.org/drawingml/2006/table">
            <a:tbl>
              <a:tblPr firstRow="1" firstCol="1" bandRow="1">
                <a:tableStyleId>{5C22544A-7EE6-4342-B048-85BDC9FD1C3A}</a:tableStyleId>
              </a:tblPr>
              <a:tblGrid>
                <a:gridCol w="1525081"/>
                <a:gridCol w="9076783"/>
              </a:tblGrid>
              <a:tr h="250518">
                <a:tc>
                  <a:txBody>
                    <a:bodyPr/>
                    <a:lstStyle/>
                    <a:p>
                      <a:pPr marL="0" marR="0">
                        <a:lnSpc>
                          <a:spcPct val="107000"/>
                        </a:lnSpc>
                        <a:spcBef>
                          <a:spcPts val="0"/>
                        </a:spcBef>
                        <a:spcAft>
                          <a:spcPts val="0"/>
                        </a:spcAft>
                      </a:pPr>
                      <a:r>
                        <a:rPr lang="en-US" sz="1600" dirty="0">
                          <a:effectLst/>
                        </a:rPr>
                        <a:t>1916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First citywide zoning ordinance in U.S. enacted (in New York City)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12636">
                <a:tc>
                  <a:txBody>
                    <a:bodyPr/>
                    <a:lstStyle/>
                    <a:p>
                      <a:pPr marL="0" marR="0">
                        <a:lnSpc>
                          <a:spcPct val="107000"/>
                        </a:lnSpc>
                        <a:spcBef>
                          <a:spcPts val="0"/>
                        </a:spcBef>
                        <a:spcAft>
                          <a:spcPts val="0"/>
                        </a:spcAft>
                      </a:pPr>
                      <a:r>
                        <a:rPr lang="en-US" sz="1600" dirty="0">
                          <a:effectLst/>
                        </a:rPr>
                        <a:t>1919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First “comprehensive plan” prepared at a municipal level in </a:t>
                      </a:r>
                      <a:r>
                        <a:rPr lang="en-US" sz="1600" dirty="0" smtClean="0">
                          <a:effectLst/>
                        </a:rPr>
                        <a:t>Maine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12636">
                <a:tc>
                  <a:txBody>
                    <a:bodyPr/>
                    <a:lstStyle/>
                    <a:p>
                      <a:pPr marL="0" marR="0">
                        <a:lnSpc>
                          <a:spcPct val="107000"/>
                        </a:lnSpc>
                        <a:spcBef>
                          <a:spcPts val="0"/>
                        </a:spcBef>
                        <a:spcAft>
                          <a:spcPts val="0"/>
                        </a:spcAft>
                      </a:pPr>
                      <a:r>
                        <a:rPr lang="en-US" sz="1600" dirty="0">
                          <a:effectLst/>
                        </a:rPr>
                        <a:t>1925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First Maine legislation enabling local zoning but limited to cities over 35,000 and village corporations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12636">
                <a:tc>
                  <a:txBody>
                    <a:bodyPr/>
                    <a:lstStyle/>
                    <a:p>
                      <a:pPr marL="0" marR="0">
                        <a:lnSpc>
                          <a:spcPct val="107000"/>
                        </a:lnSpc>
                        <a:spcBef>
                          <a:spcPts val="0"/>
                        </a:spcBef>
                        <a:spcAft>
                          <a:spcPts val="0"/>
                        </a:spcAft>
                      </a:pPr>
                      <a:r>
                        <a:rPr lang="en-US" sz="1600" dirty="0">
                          <a:effectLst/>
                        </a:rPr>
                        <a:t>1926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U.S. Supreme Court upholds zoning as constitutional (Amherst Realty v Village of Euclid)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518">
                <a:tc>
                  <a:txBody>
                    <a:bodyPr/>
                    <a:lstStyle/>
                    <a:p>
                      <a:pPr marL="0" marR="0">
                        <a:lnSpc>
                          <a:spcPct val="107000"/>
                        </a:lnSpc>
                        <a:spcBef>
                          <a:spcPts val="0"/>
                        </a:spcBef>
                        <a:spcAft>
                          <a:spcPts val="0"/>
                        </a:spcAft>
                      </a:pPr>
                      <a:r>
                        <a:rPr lang="en-US" sz="1600" dirty="0">
                          <a:effectLst/>
                        </a:rPr>
                        <a:t>1926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U.S. Department of Commerce publishes model Standard Zoning Enabling Act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518">
                <a:tc>
                  <a:txBody>
                    <a:bodyPr/>
                    <a:lstStyle/>
                    <a:p>
                      <a:pPr marL="0" marR="0">
                        <a:lnSpc>
                          <a:spcPct val="107000"/>
                        </a:lnSpc>
                        <a:spcBef>
                          <a:spcPts val="0"/>
                        </a:spcBef>
                        <a:spcAft>
                          <a:spcPts val="0"/>
                        </a:spcAft>
                      </a:pPr>
                      <a:r>
                        <a:rPr lang="en-US" sz="1600" dirty="0">
                          <a:effectLst/>
                        </a:rPr>
                        <a:t>1927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Maine Legislature broadens enabling legislation for local zoning to all municipalities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518">
                <a:tc>
                  <a:txBody>
                    <a:bodyPr/>
                    <a:lstStyle/>
                    <a:p>
                      <a:pPr marL="0" marR="0">
                        <a:lnSpc>
                          <a:spcPct val="107000"/>
                        </a:lnSpc>
                        <a:spcBef>
                          <a:spcPts val="0"/>
                        </a:spcBef>
                        <a:spcAft>
                          <a:spcPts val="0"/>
                        </a:spcAft>
                      </a:pPr>
                      <a:r>
                        <a:rPr lang="en-US" sz="1600" dirty="0">
                          <a:effectLst/>
                        </a:rPr>
                        <a:t>1928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Maine Supreme Court upholds York Harbor zoning ordinance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12636">
                <a:tc>
                  <a:txBody>
                    <a:bodyPr/>
                    <a:lstStyle/>
                    <a:p>
                      <a:pPr marL="0" marR="0">
                        <a:lnSpc>
                          <a:spcPct val="107000"/>
                        </a:lnSpc>
                        <a:spcBef>
                          <a:spcPts val="0"/>
                        </a:spcBef>
                        <a:spcAft>
                          <a:spcPts val="0"/>
                        </a:spcAft>
                      </a:pPr>
                      <a:r>
                        <a:rPr lang="en-US" sz="1600" dirty="0">
                          <a:effectLst/>
                        </a:rPr>
                        <a:t>1928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U.S. Department of Commerce publishes model City Planning Enabling Act (comprehensive planning)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036869">
                <a:tc>
                  <a:txBody>
                    <a:bodyPr/>
                    <a:lstStyle/>
                    <a:p>
                      <a:pPr marL="0" marR="0">
                        <a:lnSpc>
                          <a:spcPct val="107000"/>
                        </a:lnSpc>
                        <a:spcBef>
                          <a:spcPts val="0"/>
                        </a:spcBef>
                        <a:spcAft>
                          <a:spcPts val="0"/>
                        </a:spcAft>
                      </a:pPr>
                      <a:r>
                        <a:rPr lang="en-US" sz="1600" dirty="0">
                          <a:effectLst/>
                        </a:rPr>
                        <a:t>1944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Maine Legislature adopts updated Municipal Planning and Zoning law enabling municipalities to provide for a planning board, the preparation of “comprehensive master plans,” “official maps”, and enforcement of plans; and requiring municipal approval of subdivision plans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518">
                <a:tc>
                  <a:txBody>
                    <a:bodyPr/>
                    <a:lstStyle/>
                    <a:p>
                      <a:pPr marL="0" marR="0">
                        <a:lnSpc>
                          <a:spcPct val="107000"/>
                        </a:lnSpc>
                        <a:spcBef>
                          <a:spcPts val="0"/>
                        </a:spcBef>
                        <a:spcAft>
                          <a:spcPts val="0"/>
                        </a:spcAft>
                      </a:pPr>
                      <a:r>
                        <a:rPr lang="en-US" sz="1600" dirty="0">
                          <a:effectLst/>
                        </a:rPr>
                        <a:t>1954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Urban renewal initiated as part of Federal Housing Act of 1954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518">
                <a:tc>
                  <a:txBody>
                    <a:bodyPr/>
                    <a:lstStyle/>
                    <a:p>
                      <a:pPr marL="0" marR="0">
                        <a:lnSpc>
                          <a:spcPct val="107000"/>
                        </a:lnSpc>
                        <a:spcBef>
                          <a:spcPts val="0"/>
                        </a:spcBef>
                        <a:spcAft>
                          <a:spcPts val="0"/>
                        </a:spcAft>
                      </a:pPr>
                      <a:r>
                        <a:rPr lang="en-US" sz="1600" dirty="0">
                          <a:effectLst/>
                        </a:rPr>
                        <a:t>1956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Congress adopts Federal Aid Highway Act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50518">
                <a:tc>
                  <a:txBody>
                    <a:bodyPr/>
                    <a:lstStyle/>
                    <a:p>
                      <a:pPr marL="0" marR="0">
                        <a:lnSpc>
                          <a:spcPct val="107000"/>
                        </a:lnSpc>
                        <a:spcBef>
                          <a:spcPts val="0"/>
                        </a:spcBef>
                        <a:spcAft>
                          <a:spcPts val="0"/>
                        </a:spcAft>
                      </a:pPr>
                      <a:r>
                        <a:rPr lang="en-US" sz="1600" dirty="0">
                          <a:effectLst/>
                        </a:rPr>
                        <a:t>1961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Union Station in Portland demolished, leading to historic preservation movement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74752">
                <a:tc>
                  <a:txBody>
                    <a:bodyPr/>
                    <a:lstStyle/>
                    <a:p>
                      <a:pPr marL="0" marR="0">
                        <a:lnSpc>
                          <a:spcPct val="107000"/>
                        </a:lnSpc>
                        <a:spcBef>
                          <a:spcPts val="0"/>
                        </a:spcBef>
                        <a:spcAft>
                          <a:spcPts val="0"/>
                        </a:spcAft>
                      </a:pPr>
                      <a:r>
                        <a:rPr lang="en-US" sz="1600" dirty="0">
                          <a:effectLst/>
                        </a:rPr>
                        <a:t>1961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dirty="0">
                          <a:effectLst/>
                        </a:rPr>
                        <a:t>“Death and Life of Great American Cities” by Jane Jacobs published, condemning urban renewal (and the alleged complicity of the planning profession) as antithetical to the requirements of great urban neighborhoods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716488043"/>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069" y="3583917"/>
            <a:ext cx="5439135" cy="32545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152" y="339753"/>
            <a:ext cx="3143250" cy="395287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079" y="116817"/>
            <a:ext cx="5141463" cy="34671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5648" y="2344843"/>
            <a:ext cx="3298818" cy="4228485"/>
          </a:xfrm>
          <a:prstGeom prst="rect">
            <a:avLst/>
          </a:prstGeom>
        </p:spPr>
      </p:pic>
    </p:spTree>
    <p:extLst>
      <p:ext uri="{BB962C8B-B14F-4D97-AF65-F5344CB8AC3E}">
        <p14:creationId xmlns:p14="http://schemas.microsoft.com/office/powerpoint/2010/main" val="2376023473"/>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2824" y="2609072"/>
            <a:ext cx="3143250" cy="39719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405" y="1406106"/>
            <a:ext cx="2794958" cy="372661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3945" y="125506"/>
            <a:ext cx="2309005" cy="361044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2446" y="2253877"/>
            <a:ext cx="2580919" cy="2964146"/>
          </a:xfrm>
          <a:prstGeom prst="rect">
            <a:avLst/>
          </a:prstGeom>
        </p:spPr>
      </p:pic>
    </p:spTree>
    <p:extLst>
      <p:ext uri="{BB962C8B-B14F-4D97-AF65-F5344CB8AC3E}">
        <p14:creationId xmlns:p14="http://schemas.microsoft.com/office/powerpoint/2010/main" val="315060260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620" y="464209"/>
            <a:ext cx="3143250" cy="36004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1039" y="380360"/>
            <a:ext cx="3593082" cy="23431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4721" y="2864687"/>
            <a:ext cx="4762500" cy="37338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7984" y="3089714"/>
            <a:ext cx="4679599" cy="350877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62552" y="380360"/>
            <a:ext cx="2990850" cy="2343150"/>
          </a:xfrm>
          <a:prstGeom prst="rect">
            <a:avLst/>
          </a:prstGeom>
        </p:spPr>
      </p:pic>
    </p:spTree>
    <p:extLst>
      <p:ext uri="{BB962C8B-B14F-4D97-AF65-F5344CB8AC3E}">
        <p14:creationId xmlns:p14="http://schemas.microsoft.com/office/powerpoint/2010/main" val="3579820700"/>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2045" y="680804"/>
            <a:ext cx="2932981" cy="4631023"/>
          </a:xfrm>
          <a:prstGeom prst="rect">
            <a:avLst/>
          </a:prstGeom>
        </p:spPr>
      </p:pic>
    </p:spTree>
    <p:extLst>
      <p:ext uri="{BB962C8B-B14F-4D97-AF65-F5344CB8AC3E}">
        <p14:creationId xmlns:p14="http://schemas.microsoft.com/office/powerpoint/2010/main" val="1912695282"/>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818645198"/>
              </p:ext>
            </p:extLst>
          </p:nvPr>
        </p:nvGraphicFramePr>
        <p:xfrm>
          <a:off x="690115" y="1117028"/>
          <a:ext cx="10869282" cy="5576443"/>
        </p:xfrm>
        <a:graphic>
          <a:graphicData uri="http://schemas.openxmlformats.org/drawingml/2006/table">
            <a:tbl>
              <a:tblPr firstRow="1" firstCol="1" bandRow="1">
                <a:tableStyleId>{5C22544A-7EE6-4342-B048-85BDC9FD1C3A}</a:tableStyleId>
              </a:tblPr>
              <a:tblGrid>
                <a:gridCol w="1563549"/>
                <a:gridCol w="9305733"/>
              </a:tblGrid>
              <a:tr h="179180">
                <a:tc>
                  <a:txBody>
                    <a:bodyPr/>
                    <a:lstStyle/>
                    <a:p>
                      <a:pPr marL="0" marR="0">
                        <a:lnSpc>
                          <a:spcPct val="107000"/>
                        </a:lnSpc>
                        <a:spcBef>
                          <a:spcPts val="0"/>
                        </a:spcBef>
                        <a:spcAft>
                          <a:spcPts val="0"/>
                        </a:spcAft>
                      </a:pPr>
                      <a:r>
                        <a:rPr lang="en-US" sz="1800" dirty="0">
                          <a:effectLst/>
                        </a:rPr>
                        <a:t>1982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Maine Rivers Act adopted, classifying the state’s rivers and streams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8296">
                <a:tc>
                  <a:txBody>
                    <a:bodyPr/>
                    <a:lstStyle/>
                    <a:p>
                      <a:pPr marL="0" marR="0">
                        <a:lnSpc>
                          <a:spcPct val="107000"/>
                        </a:lnSpc>
                        <a:spcBef>
                          <a:spcPts val="0"/>
                        </a:spcBef>
                        <a:spcAft>
                          <a:spcPts val="0"/>
                        </a:spcAft>
                      </a:pPr>
                      <a:r>
                        <a:rPr lang="en-US" sz="1800" dirty="0">
                          <a:effectLst/>
                        </a:rPr>
                        <a:t>1987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Land for Maine Futures Program established within State Planning Office, with $35 million bond approved at referendum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368296">
                <a:tc>
                  <a:txBody>
                    <a:bodyPr/>
                    <a:lstStyle/>
                    <a:p>
                      <a:pPr marL="0" marR="0">
                        <a:lnSpc>
                          <a:spcPct val="107000"/>
                        </a:lnSpc>
                        <a:spcBef>
                          <a:spcPts val="0"/>
                        </a:spcBef>
                        <a:spcAft>
                          <a:spcPts val="0"/>
                        </a:spcAft>
                      </a:pPr>
                      <a:r>
                        <a:rPr lang="en-US" sz="1800" dirty="0">
                          <a:effectLst/>
                        </a:rPr>
                        <a:t>1988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Maine Legislature adopts Natural Resources Protection Act, consolidating individual natural resource protection laws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880244">
                <a:tc>
                  <a:txBody>
                    <a:bodyPr/>
                    <a:lstStyle/>
                    <a:p>
                      <a:pPr marL="0" marR="0">
                        <a:lnSpc>
                          <a:spcPct val="107000"/>
                        </a:lnSpc>
                        <a:spcBef>
                          <a:spcPts val="0"/>
                        </a:spcBef>
                        <a:spcAft>
                          <a:spcPts val="0"/>
                        </a:spcAft>
                      </a:pPr>
                      <a:r>
                        <a:rPr lang="en-US" sz="1800" dirty="0">
                          <a:effectLst/>
                        </a:rPr>
                        <a:t>1988</a:t>
                      </a:r>
                    </a:p>
                    <a:p>
                      <a:pPr marL="0" marR="0">
                        <a:lnSpc>
                          <a:spcPct val="107000"/>
                        </a:lnSpc>
                        <a:spcBef>
                          <a:spcPts val="0"/>
                        </a:spcBef>
                        <a:spcAft>
                          <a:spcPts val="0"/>
                        </a:spcAft>
                      </a:pPr>
                      <a:r>
                        <a:rPr lang="en-US" sz="1800" dirty="0">
                          <a:effectLst/>
                        </a:rPr>
                        <a:t> </a:t>
                      </a:r>
                    </a:p>
                    <a:p>
                      <a:pPr marL="0" marR="0">
                        <a:lnSpc>
                          <a:spcPct val="107000"/>
                        </a:lnSpc>
                        <a:spcBef>
                          <a:spcPts val="0"/>
                        </a:spcBef>
                        <a:spcAft>
                          <a:spcPts val="0"/>
                        </a:spcAft>
                      </a:pPr>
                      <a:r>
                        <a:rPr lang="en-US" sz="1800" dirty="0">
                          <a:effectLst/>
                        </a:rPr>
                        <a:t> </a:t>
                      </a:r>
                    </a:p>
                    <a:p>
                      <a:pPr marL="0" marR="0">
                        <a:lnSpc>
                          <a:spcPct val="107000"/>
                        </a:lnSpc>
                        <a:spcBef>
                          <a:spcPts val="0"/>
                        </a:spcBef>
                        <a:spcAft>
                          <a:spcPts val="0"/>
                        </a:spcAft>
                      </a:pPr>
                      <a:r>
                        <a:rPr lang="en-US" sz="1800" dirty="0">
                          <a:effectLst/>
                        </a:rPr>
                        <a:t> </a:t>
                      </a:r>
                    </a:p>
                    <a:p>
                      <a:pPr marL="0" marR="0">
                        <a:lnSpc>
                          <a:spcPct val="107000"/>
                        </a:lnSpc>
                        <a:spcBef>
                          <a:spcPts val="0"/>
                        </a:spcBef>
                        <a:spcAft>
                          <a:spcPts val="0"/>
                        </a:spcAft>
                      </a:pPr>
                      <a:r>
                        <a:rPr lang="en-US" sz="1800" dirty="0">
                          <a:effectLst/>
                        </a:rPr>
                        <a:t> </a:t>
                      </a:r>
                    </a:p>
                    <a:p>
                      <a:pPr marL="0" marR="0">
                        <a:lnSpc>
                          <a:spcPct val="107000"/>
                        </a:lnSpc>
                        <a:spcBef>
                          <a:spcPts val="0"/>
                        </a:spcBef>
                        <a:spcAft>
                          <a:spcPts val="0"/>
                        </a:spcAft>
                      </a:pPr>
                      <a:r>
                        <a:rPr lang="en-US" sz="1800" dirty="0">
                          <a:effectLst/>
                        </a:rPr>
                        <a:t>1991</a:t>
                      </a:r>
                    </a:p>
                    <a:p>
                      <a:pPr marL="0" marR="0">
                        <a:lnSpc>
                          <a:spcPct val="107000"/>
                        </a:lnSpc>
                        <a:spcBef>
                          <a:spcPts val="0"/>
                        </a:spcBef>
                        <a:spcAft>
                          <a:spcPts val="0"/>
                        </a:spcAft>
                      </a:pPr>
                      <a:r>
                        <a:rPr lang="en-US" sz="1800" dirty="0">
                          <a:effectLst/>
                        </a:rPr>
                        <a:t> </a:t>
                      </a:r>
                    </a:p>
                    <a:p>
                      <a:pPr marL="0" marR="0">
                        <a:lnSpc>
                          <a:spcPct val="107000"/>
                        </a:lnSpc>
                        <a:spcBef>
                          <a:spcPts val="0"/>
                        </a:spcBef>
                        <a:spcAft>
                          <a:spcPts val="0"/>
                        </a:spcAft>
                      </a:pPr>
                      <a:r>
                        <a:rPr lang="en-US" sz="1800" dirty="0">
                          <a:effectLst/>
                        </a:rPr>
                        <a:t> </a:t>
                      </a:r>
                    </a:p>
                    <a:p>
                      <a:pPr marL="0" marR="0">
                        <a:lnSpc>
                          <a:spcPct val="107000"/>
                        </a:lnSpc>
                        <a:spcBef>
                          <a:spcPts val="0"/>
                        </a:spcBef>
                        <a:spcAft>
                          <a:spcPts val="0"/>
                        </a:spcAft>
                      </a:pPr>
                      <a:r>
                        <a:rPr lang="en-US" sz="1800" dirty="0">
                          <a:effectLst/>
                        </a:rPr>
                        <a:t>1992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Maine Legislature adopts Comprehensive Planning and Land Use Regulation Act, aka Growth Management Program, overhauling the state’s planning and zoning enabling legislation and requiring local comprehensive plans and related local land use regulation, with financial assistance</a:t>
                      </a:r>
                    </a:p>
                    <a:p>
                      <a:pPr marL="0" marR="0">
                        <a:lnSpc>
                          <a:spcPct val="107000"/>
                        </a:lnSpc>
                        <a:spcBef>
                          <a:spcPts val="0"/>
                        </a:spcBef>
                        <a:spcAft>
                          <a:spcPts val="0"/>
                        </a:spcAft>
                      </a:pPr>
                      <a:r>
                        <a:rPr lang="en-US" sz="1800" dirty="0">
                          <a:effectLst/>
                        </a:rPr>
                        <a:t> </a:t>
                      </a:r>
                    </a:p>
                    <a:p>
                      <a:pPr marL="342900" marR="0" lvl="0" indent="-342900">
                        <a:lnSpc>
                          <a:spcPct val="107000"/>
                        </a:lnSpc>
                        <a:spcBef>
                          <a:spcPts val="0"/>
                        </a:spcBef>
                        <a:spcAft>
                          <a:spcPts val="0"/>
                        </a:spcAft>
                        <a:buFont typeface="Wingdings" panose="05000000000000000000" pitchFamily="2" charset="2"/>
                        <a:buChar char=""/>
                      </a:pPr>
                      <a:r>
                        <a:rPr lang="en-US" sz="1800" dirty="0">
                          <a:effectLst/>
                        </a:rPr>
                        <a:t>Maine Legislature, facing financial crisis as result of recession, de-appropriates comprehensive planning funds for municipalities, removes mandatory aspects of the Growth Management Program </a:t>
                      </a:r>
                    </a:p>
                    <a:p>
                      <a:pPr marL="342900" marR="0" lvl="0" indent="-342900">
                        <a:lnSpc>
                          <a:spcPct val="107000"/>
                        </a:lnSpc>
                        <a:spcBef>
                          <a:spcPts val="0"/>
                        </a:spcBef>
                        <a:spcAft>
                          <a:spcPts val="0"/>
                        </a:spcAft>
                        <a:buFont typeface="Wingdings" panose="05000000000000000000" pitchFamily="2" charset="2"/>
                        <a:buChar char=""/>
                      </a:pPr>
                      <a:r>
                        <a:rPr lang="en-US" sz="1800" dirty="0">
                          <a:effectLst/>
                        </a:rPr>
                        <a:t>Maine Legislature restores some required elements of comprehensive planning; comprehensive plans still prerequisite for zoning ordinances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79303">
                <a:tc>
                  <a:txBody>
                    <a:bodyPr/>
                    <a:lstStyle/>
                    <a:p>
                      <a:pPr marL="0" marR="0">
                        <a:lnSpc>
                          <a:spcPct val="107000"/>
                        </a:lnSpc>
                        <a:spcBef>
                          <a:spcPts val="0"/>
                        </a:spcBef>
                        <a:spcAft>
                          <a:spcPts val="0"/>
                        </a:spcAft>
                      </a:pPr>
                      <a:r>
                        <a:rPr lang="en-US" sz="1800" dirty="0">
                          <a:effectLst/>
                        </a:rPr>
                        <a:t>1997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State Planning Office publishes “Cost of Sprawl”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57290">
                <a:tc>
                  <a:txBody>
                    <a:bodyPr/>
                    <a:lstStyle/>
                    <a:p>
                      <a:pPr marL="0" marR="0">
                        <a:lnSpc>
                          <a:spcPct val="107000"/>
                        </a:lnSpc>
                        <a:spcBef>
                          <a:spcPts val="0"/>
                        </a:spcBef>
                        <a:spcAft>
                          <a:spcPts val="0"/>
                        </a:spcAft>
                      </a:pPr>
                      <a:r>
                        <a:rPr lang="en-US" sz="1800" dirty="0">
                          <a:effectLst/>
                        </a:rPr>
                        <a:t>1998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State Planning Office publishes “Reviving Regional Service Centers” as part of first urban policy for Maine, leading to rule formally designating “regional service centers”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3" name="Title 2"/>
          <p:cNvSpPr>
            <a:spLocks noGrp="1"/>
          </p:cNvSpPr>
          <p:nvPr>
            <p:ph type="title"/>
          </p:nvPr>
        </p:nvSpPr>
        <p:spPr>
          <a:xfrm>
            <a:off x="2038559" y="120769"/>
            <a:ext cx="8534400" cy="1073895"/>
          </a:xfrm>
        </p:spPr>
        <p:txBody>
          <a:bodyPr/>
          <a:lstStyle/>
          <a:p>
            <a:pPr algn="ctr"/>
            <a:r>
              <a:rPr lang="en-US" dirty="0" smtClean="0"/>
              <a:t>1980 -1990’s</a:t>
            </a:r>
            <a:endParaRPr lang="en-US" dirty="0"/>
          </a:p>
        </p:txBody>
      </p:sp>
    </p:spTree>
    <p:extLst>
      <p:ext uri="{BB962C8B-B14F-4D97-AF65-F5344CB8AC3E}">
        <p14:creationId xmlns:p14="http://schemas.microsoft.com/office/powerpoint/2010/main" val="3811944430"/>
      </p:ext>
    </p:extLst>
  </p:cSld>
  <p:clrMapOvr>
    <a:masterClrMapping/>
  </p:clrMapOvr>
  <p:transition spd="slow" advClick="0" advTm="10000">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2743" y="1010817"/>
            <a:ext cx="3473203" cy="457740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546" y="955928"/>
            <a:ext cx="3195016" cy="457740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660" y="162375"/>
            <a:ext cx="2486077" cy="3089783"/>
          </a:xfrm>
          <a:prstGeom prst="rect">
            <a:avLst/>
          </a:prstGeom>
        </p:spPr>
      </p:pic>
      <p:sp>
        <p:nvSpPr>
          <p:cNvPr id="7" name="TextBox 6"/>
          <p:cNvSpPr txBox="1"/>
          <p:nvPr/>
        </p:nvSpPr>
        <p:spPr>
          <a:xfrm>
            <a:off x="6349042" y="586596"/>
            <a:ext cx="4889800" cy="369332"/>
          </a:xfrm>
          <a:prstGeom prst="rect">
            <a:avLst/>
          </a:prstGeom>
          <a:noFill/>
        </p:spPr>
        <p:txBody>
          <a:bodyPr wrap="none" rtlCol="0">
            <a:spAutoFit/>
          </a:bodyPr>
          <a:lstStyle/>
          <a:p>
            <a:r>
              <a:rPr lang="en-US" dirty="0" smtClean="0"/>
              <a:t>US Congress – George Mitchell and William Cohen</a:t>
            </a:r>
            <a:endParaRPr lang="en-US" dirty="0"/>
          </a:p>
        </p:txBody>
      </p:sp>
      <p:sp>
        <p:nvSpPr>
          <p:cNvPr id="10" name="TextBox 9"/>
          <p:cNvSpPr txBox="1"/>
          <p:nvPr/>
        </p:nvSpPr>
        <p:spPr>
          <a:xfrm>
            <a:off x="3985404" y="162375"/>
            <a:ext cx="2442720" cy="369332"/>
          </a:xfrm>
          <a:prstGeom prst="rect">
            <a:avLst/>
          </a:prstGeom>
          <a:noFill/>
        </p:spPr>
        <p:txBody>
          <a:bodyPr wrap="none" rtlCol="0">
            <a:spAutoFit/>
          </a:bodyPr>
          <a:lstStyle/>
          <a:p>
            <a:r>
              <a:rPr lang="en-US" dirty="0" smtClean="0"/>
              <a:t>George Bush - President</a:t>
            </a:r>
            <a:endParaRPr lang="en-US" dirty="0"/>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660" y="3705362"/>
            <a:ext cx="2384764" cy="2984568"/>
          </a:xfrm>
          <a:prstGeom prst="rect">
            <a:avLst/>
          </a:prstGeom>
        </p:spPr>
      </p:pic>
      <p:sp>
        <p:nvSpPr>
          <p:cNvPr id="12" name="TextBox 11"/>
          <p:cNvSpPr txBox="1"/>
          <p:nvPr/>
        </p:nvSpPr>
        <p:spPr>
          <a:xfrm>
            <a:off x="3726611" y="6228272"/>
            <a:ext cx="2679964" cy="369332"/>
          </a:xfrm>
          <a:prstGeom prst="rect">
            <a:avLst/>
          </a:prstGeom>
          <a:noFill/>
        </p:spPr>
        <p:txBody>
          <a:bodyPr wrap="none" rtlCol="0">
            <a:spAutoFit/>
          </a:bodyPr>
          <a:lstStyle/>
          <a:p>
            <a:r>
              <a:rPr lang="en-US" dirty="0" smtClean="0"/>
              <a:t>Ronald Reagan – President</a:t>
            </a:r>
          </a:p>
        </p:txBody>
      </p:sp>
    </p:spTree>
    <p:extLst>
      <p:ext uri="{BB962C8B-B14F-4D97-AF65-F5344CB8AC3E}">
        <p14:creationId xmlns:p14="http://schemas.microsoft.com/office/powerpoint/2010/main" val="1585035258"/>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2255" y="940279"/>
            <a:ext cx="8704054" cy="4031873"/>
          </a:xfrm>
          <a:prstGeom prst="rect">
            <a:avLst/>
          </a:prstGeom>
          <a:noFill/>
        </p:spPr>
        <p:txBody>
          <a:bodyPr wrap="square" rtlCol="0">
            <a:spAutoFit/>
          </a:bodyPr>
          <a:lstStyle/>
          <a:p>
            <a:r>
              <a:rPr lang="en-US" sz="3200" dirty="0" smtClean="0"/>
              <a:t>Thank you previous MAP Board members:</a:t>
            </a:r>
          </a:p>
          <a:p>
            <a:endParaRPr lang="en-US" sz="3200" dirty="0" smtClean="0"/>
          </a:p>
          <a:p>
            <a:r>
              <a:rPr lang="en-US" sz="3200" u="sng" dirty="0" smtClean="0"/>
              <a:t>1981</a:t>
            </a:r>
            <a:endParaRPr lang="en-US" sz="3200" u="sng" dirty="0"/>
          </a:p>
          <a:p>
            <a:r>
              <a:rPr lang="en-US" sz="3200" dirty="0" smtClean="0"/>
              <a:t>Mark </a:t>
            </a:r>
            <a:r>
              <a:rPr lang="en-US" sz="3200" dirty="0"/>
              <a:t>Eyerman, Chairman</a:t>
            </a:r>
          </a:p>
          <a:p>
            <a:r>
              <a:rPr lang="en-US" sz="3200" dirty="0"/>
              <a:t>Susan Bogle-Krauss, Vice-Chairman</a:t>
            </a:r>
          </a:p>
          <a:p>
            <a:r>
              <a:rPr lang="en-US" sz="3200" dirty="0"/>
              <a:t>Rich Rothe, Secretary – Treasurer</a:t>
            </a:r>
          </a:p>
          <a:p>
            <a:r>
              <a:rPr lang="en-US" sz="3200" dirty="0"/>
              <a:t>Rodney Lynch, Newsletter Editor</a:t>
            </a:r>
          </a:p>
          <a:p>
            <a:r>
              <a:rPr lang="en-US" sz="3200" dirty="0"/>
              <a:t>Gore Flynn, Director</a:t>
            </a:r>
          </a:p>
        </p:txBody>
      </p:sp>
    </p:spTree>
    <p:extLst>
      <p:ext uri="{BB962C8B-B14F-4D97-AF65-F5344CB8AC3E}">
        <p14:creationId xmlns:p14="http://schemas.microsoft.com/office/powerpoint/2010/main" val="1282360712"/>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2882" y="2517767"/>
            <a:ext cx="5944965" cy="415683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528" y="127966"/>
            <a:ext cx="5011947" cy="654663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3328" y="90596"/>
            <a:ext cx="2557283" cy="3800825"/>
          </a:xfrm>
          <a:prstGeom prst="rect">
            <a:avLst/>
          </a:prstGeom>
        </p:spPr>
      </p:pic>
    </p:spTree>
    <p:extLst>
      <p:ext uri="{BB962C8B-B14F-4D97-AF65-F5344CB8AC3E}">
        <p14:creationId xmlns:p14="http://schemas.microsoft.com/office/powerpoint/2010/main" val="3390275960"/>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2840" y="349249"/>
            <a:ext cx="2125927" cy="292112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210" y="261937"/>
            <a:ext cx="2428875" cy="370522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385" y="3270370"/>
            <a:ext cx="4919664" cy="330822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8742" y="3142919"/>
            <a:ext cx="2428875" cy="3171825"/>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84031" y="365842"/>
            <a:ext cx="2552700" cy="1790700"/>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6731" y="349249"/>
            <a:ext cx="3571875" cy="251460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3049" y="2612605"/>
            <a:ext cx="3126604" cy="3981209"/>
          </a:xfrm>
          <a:prstGeom prst="rect">
            <a:avLst/>
          </a:prstGeom>
        </p:spPr>
      </p:pic>
    </p:spTree>
    <p:extLst>
      <p:ext uri="{BB962C8B-B14F-4D97-AF65-F5344CB8AC3E}">
        <p14:creationId xmlns:p14="http://schemas.microsoft.com/office/powerpoint/2010/main" val="1139249139"/>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8354" y="1344615"/>
            <a:ext cx="7539487" cy="4832092"/>
          </a:xfrm>
          <a:prstGeom prst="rect">
            <a:avLst/>
          </a:prstGeom>
        </p:spPr>
        <p:txBody>
          <a:bodyPr wrap="square">
            <a:spAutoFit/>
          </a:bodyPr>
          <a:lstStyle/>
          <a:p>
            <a:r>
              <a:rPr lang="en-US" sz="2800" dirty="0" smtClean="0"/>
              <a:t>Thank </a:t>
            </a:r>
            <a:r>
              <a:rPr lang="en-US" sz="2800" dirty="0"/>
              <a:t>you previous MAP Board members:</a:t>
            </a:r>
          </a:p>
          <a:p>
            <a:endParaRPr lang="en-US" sz="2800" dirty="0" smtClean="0"/>
          </a:p>
          <a:p>
            <a:r>
              <a:rPr lang="en-US" sz="2800" u="sng" dirty="0" smtClean="0"/>
              <a:t>1980’s</a:t>
            </a:r>
          </a:p>
          <a:p>
            <a:r>
              <a:rPr lang="en-US" sz="2800" dirty="0"/>
              <a:t>Donald Meagher, President</a:t>
            </a:r>
          </a:p>
          <a:p>
            <a:r>
              <a:rPr lang="en-US" sz="2800" dirty="0" smtClean="0"/>
              <a:t>Rodney </a:t>
            </a:r>
            <a:r>
              <a:rPr lang="en-US" sz="2800" dirty="0"/>
              <a:t>Lynch, Treasurer</a:t>
            </a:r>
          </a:p>
          <a:p>
            <a:r>
              <a:rPr lang="en-US" sz="2800" dirty="0"/>
              <a:t>Joyce Benson, Secretary – Treasurer</a:t>
            </a:r>
          </a:p>
          <a:p>
            <a:r>
              <a:rPr lang="en-US" sz="2800" dirty="0" smtClean="0"/>
              <a:t>Charles </a:t>
            </a:r>
            <a:r>
              <a:rPr lang="en-US" sz="2800" dirty="0"/>
              <a:t>Watson, Vice </a:t>
            </a:r>
            <a:r>
              <a:rPr lang="en-US" sz="2800" dirty="0" smtClean="0"/>
              <a:t>President</a:t>
            </a:r>
          </a:p>
          <a:p>
            <a:r>
              <a:rPr lang="en-US" sz="2800" dirty="0" err="1"/>
              <a:t>Teco</a:t>
            </a:r>
            <a:r>
              <a:rPr lang="en-US" sz="2800" dirty="0"/>
              <a:t> Brown, </a:t>
            </a:r>
            <a:r>
              <a:rPr lang="en-US" sz="2800" dirty="0" smtClean="0"/>
              <a:t>Board</a:t>
            </a:r>
          </a:p>
          <a:p>
            <a:r>
              <a:rPr lang="en-US" sz="2800" dirty="0"/>
              <a:t>Jacqueline Cohen, </a:t>
            </a:r>
            <a:r>
              <a:rPr lang="en-US" sz="2800" dirty="0" smtClean="0"/>
              <a:t>Board</a:t>
            </a:r>
          </a:p>
          <a:p>
            <a:r>
              <a:rPr lang="en-US" sz="2800" dirty="0"/>
              <a:t>Alex Jaegerman, Board</a:t>
            </a:r>
          </a:p>
          <a:p>
            <a:endParaRPr lang="en-US" sz="2800" dirty="0"/>
          </a:p>
        </p:txBody>
      </p:sp>
    </p:spTree>
    <p:extLst>
      <p:ext uri="{BB962C8B-B14F-4D97-AF65-F5344CB8AC3E}">
        <p14:creationId xmlns:p14="http://schemas.microsoft.com/office/powerpoint/2010/main" val="4209607055"/>
      </p:ext>
    </p:extLst>
  </p:cSld>
  <p:clrMapOvr>
    <a:masterClrMapping/>
  </p:clrMapOvr>
  <p:transition spd="slow" advClick="0" advTm="10000">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152" y="3324764"/>
            <a:ext cx="6758976" cy="346889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6932" y="943514"/>
            <a:ext cx="3829050" cy="4762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846" y="169295"/>
            <a:ext cx="6818282" cy="3013854"/>
          </a:xfrm>
          <a:prstGeom prst="rect">
            <a:avLst/>
          </a:prstGeom>
        </p:spPr>
      </p:pic>
    </p:spTree>
    <p:extLst>
      <p:ext uri="{BB962C8B-B14F-4D97-AF65-F5344CB8AC3E}">
        <p14:creationId xmlns:p14="http://schemas.microsoft.com/office/powerpoint/2010/main" val="1134674527"/>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82" y="543944"/>
            <a:ext cx="3263900" cy="5080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4129" y="0"/>
            <a:ext cx="4403741"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7240" y="646981"/>
            <a:ext cx="3321334" cy="4976964"/>
          </a:xfrm>
          <a:prstGeom prst="rect">
            <a:avLst/>
          </a:prstGeom>
        </p:spPr>
      </p:pic>
    </p:spTree>
    <p:extLst>
      <p:ext uri="{BB962C8B-B14F-4D97-AF65-F5344CB8AC3E}">
        <p14:creationId xmlns:p14="http://schemas.microsoft.com/office/powerpoint/2010/main" val="3085797303"/>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769" y="401727"/>
            <a:ext cx="4708585" cy="248508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2798" y="401727"/>
            <a:ext cx="3971865" cy="397186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320" y="3065810"/>
            <a:ext cx="2374900" cy="2286000"/>
          </a:xfrm>
          <a:prstGeom prst="rect">
            <a:avLst/>
          </a:prstGeom>
        </p:spPr>
      </p:pic>
      <p:pic>
        <p:nvPicPr>
          <p:cNvPr id="2050" name="Picture 2" descr="Image result for 1980 pho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8599" y="4313206"/>
            <a:ext cx="2195423" cy="219542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omputer 198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67518" y="4442514"/>
            <a:ext cx="2846836" cy="2135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2395757"/>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0611" y="370934"/>
            <a:ext cx="8686799" cy="5539978"/>
          </a:xfrm>
          <a:prstGeom prst="rect">
            <a:avLst/>
          </a:prstGeom>
          <a:noFill/>
        </p:spPr>
        <p:txBody>
          <a:bodyPr wrap="square" rtlCol="0">
            <a:spAutoFit/>
          </a:bodyPr>
          <a:lstStyle/>
          <a:p>
            <a:endParaRPr lang="en-US" dirty="0"/>
          </a:p>
          <a:p>
            <a:r>
              <a:rPr lang="en-US" sz="2800" dirty="0"/>
              <a:t>Thank you previous MAP Board members:</a:t>
            </a:r>
          </a:p>
          <a:p>
            <a:endParaRPr lang="en-US" sz="2800" dirty="0" smtClean="0"/>
          </a:p>
          <a:p>
            <a:r>
              <a:rPr lang="en-US" sz="2800" u="sng" dirty="0" smtClean="0"/>
              <a:t>1980’s</a:t>
            </a:r>
          </a:p>
          <a:p>
            <a:r>
              <a:rPr lang="en-US" sz="2800" dirty="0" err="1" smtClean="0"/>
              <a:t>Elery</a:t>
            </a:r>
            <a:r>
              <a:rPr lang="en-US" sz="2800" dirty="0" smtClean="0"/>
              <a:t> </a:t>
            </a:r>
            <a:r>
              <a:rPr lang="en-US" sz="2800" dirty="0"/>
              <a:t>Keene, Director</a:t>
            </a:r>
          </a:p>
          <a:p>
            <a:r>
              <a:rPr lang="en-US" sz="2800" dirty="0"/>
              <a:t>Richard Barringer, Director</a:t>
            </a:r>
          </a:p>
          <a:p>
            <a:r>
              <a:rPr lang="en-US" sz="2800" dirty="0"/>
              <a:t>Robert Thompson, Director</a:t>
            </a:r>
          </a:p>
          <a:p>
            <a:r>
              <a:rPr lang="en-US" sz="2800" dirty="0"/>
              <a:t>Arthur </a:t>
            </a:r>
            <a:r>
              <a:rPr lang="en-US" sz="2800" dirty="0" err="1"/>
              <a:t>Lerman</a:t>
            </a:r>
            <a:r>
              <a:rPr lang="en-US" sz="2800" dirty="0"/>
              <a:t>, Director</a:t>
            </a:r>
          </a:p>
          <a:p>
            <a:r>
              <a:rPr lang="en-US" sz="2800" dirty="0" smtClean="0"/>
              <a:t>Joe </a:t>
            </a:r>
            <a:r>
              <a:rPr lang="en-US" sz="2800" dirty="0"/>
              <a:t>Young, Awards </a:t>
            </a:r>
            <a:r>
              <a:rPr lang="en-US" sz="2800" dirty="0" smtClean="0"/>
              <a:t>chair</a:t>
            </a:r>
            <a:endParaRPr lang="en-US" sz="2800" dirty="0"/>
          </a:p>
          <a:p>
            <a:r>
              <a:rPr lang="en-US" sz="2800" dirty="0" err="1" smtClean="0"/>
              <a:t>Ramean</a:t>
            </a:r>
            <a:r>
              <a:rPr lang="en-US" sz="2800" dirty="0" smtClean="0"/>
              <a:t> </a:t>
            </a:r>
            <a:r>
              <a:rPr lang="en-US" sz="2800" dirty="0" err="1"/>
              <a:t>Armajani</a:t>
            </a:r>
            <a:r>
              <a:rPr lang="en-US" sz="2800" dirty="0"/>
              <a:t>, Board</a:t>
            </a:r>
          </a:p>
          <a:p>
            <a:r>
              <a:rPr lang="en-US" sz="2800" dirty="0"/>
              <a:t>Bo </a:t>
            </a:r>
            <a:r>
              <a:rPr lang="en-US" sz="2800" dirty="0" err="1"/>
              <a:t>Yerxa</a:t>
            </a:r>
            <a:r>
              <a:rPr lang="en-US" sz="2800" dirty="0"/>
              <a:t>, Board</a:t>
            </a:r>
          </a:p>
          <a:p>
            <a:r>
              <a:rPr lang="en-US" sz="2800" dirty="0"/>
              <a:t>Steve Butler, Board</a:t>
            </a:r>
          </a:p>
          <a:p>
            <a:r>
              <a:rPr lang="en-US" sz="2800" dirty="0"/>
              <a:t>Jeff Jordan, Board</a:t>
            </a:r>
          </a:p>
        </p:txBody>
      </p:sp>
    </p:spTree>
    <p:extLst>
      <p:ext uri="{BB962C8B-B14F-4D97-AF65-F5344CB8AC3E}">
        <p14:creationId xmlns:p14="http://schemas.microsoft.com/office/powerpoint/2010/main" val="303418810"/>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795" y="2388439"/>
            <a:ext cx="3203055" cy="42200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5850" y="283324"/>
            <a:ext cx="5315964" cy="298689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5581" y="171180"/>
            <a:ext cx="2280341" cy="221725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4860" y="3270220"/>
            <a:ext cx="5226391" cy="343394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1007" y="283324"/>
            <a:ext cx="2562225" cy="2986896"/>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61007" y="3408064"/>
            <a:ext cx="2428875" cy="3200400"/>
          </a:xfrm>
          <a:prstGeom prst="rect">
            <a:avLst/>
          </a:prstGeom>
        </p:spPr>
      </p:pic>
    </p:spTree>
    <p:extLst>
      <p:ext uri="{BB962C8B-B14F-4D97-AF65-F5344CB8AC3E}">
        <p14:creationId xmlns:p14="http://schemas.microsoft.com/office/powerpoint/2010/main" val="4014721315"/>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3924" y="558809"/>
            <a:ext cx="8571781" cy="4750211"/>
          </a:xfrm>
          <a:prstGeom prst="rect">
            <a:avLst/>
          </a:prstGeom>
        </p:spPr>
        <p:txBody>
          <a:bodyPr wrap="square">
            <a:spAutoFit/>
          </a:bodyPr>
          <a:lstStyle/>
          <a:p>
            <a:r>
              <a:rPr lang="en-US" sz="2400" dirty="0"/>
              <a:t>Thank you previous MAP Board members:</a:t>
            </a:r>
          </a:p>
          <a:p>
            <a:pPr>
              <a:lnSpc>
                <a:spcPct val="107000"/>
              </a:lnSpc>
            </a:pP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800" u="sng" dirty="0" smtClean="0">
                <a:latin typeface="Calibri" panose="020F0502020204030204" pitchFamily="34" charset="0"/>
                <a:ea typeface="Calibri" panose="020F0502020204030204" pitchFamily="34" charset="0"/>
                <a:cs typeface="Times New Roman" panose="02020603050405020304" pitchFamily="18" charset="0"/>
              </a:rPr>
              <a:t>1980’s</a:t>
            </a:r>
          </a:p>
          <a:p>
            <a:pPr>
              <a:lnSpc>
                <a:spcPct val="107000"/>
              </a:lnSpc>
            </a:pPr>
            <a:r>
              <a:rPr lang="en-US" sz="2800" dirty="0" smtClean="0">
                <a:latin typeface="Calibri" panose="020F0502020204030204" pitchFamily="34" charset="0"/>
                <a:ea typeface="Calibri" panose="020F0502020204030204" pitchFamily="34" charset="0"/>
                <a:cs typeface="Times New Roman" panose="02020603050405020304" pitchFamily="18" charset="0"/>
              </a:rPr>
              <a:t>Jonathan </a:t>
            </a:r>
            <a:r>
              <a:rPr lang="en-US" sz="2800" dirty="0">
                <a:latin typeface="Calibri" panose="020F0502020204030204" pitchFamily="34" charset="0"/>
                <a:ea typeface="Calibri" panose="020F0502020204030204" pitchFamily="34" charset="0"/>
                <a:cs typeface="Times New Roman" panose="02020603050405020304" pitchFamily="18" charset="0"/>
              </a:rPr>
              <a:t>Lockman, Board Member</a:t>
            </a: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Steve Westra, Treasurer</a:t>
            </a:r>
          </a:p>
          <a:p>
            <a:pPr>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Joan A. Walton, AICP, Treasurer 1995-1999</a:t>
            </a:r>
          </a:p>
          <a:p>
            <a:pPr>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Ed Heath, President and Treasurer 1993-1994</a:t>
            </a: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Kathy Fuller, Vice President/Legislative Liaison</a:t>
            </a: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Judy Bernstein, Legislative Liaison </a:t>
            </a:r>
            <a:endParaRPr lang="en-US" sz="28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800" dirty="0" smtClean="0">
                <a:latin typeface="Calibri" panose="020F0502020204030204" pitchFamily="34" charset="0"/>
                <a:ea typeface="Calibri" panose="020F0502020204030204" pitchFamily="34" charset="0"/>
                <a:cs typeface="Times New Roman" panose="02020603050405020304" pitchFamily="18" charset="0"/>
              </a:rPr>
              <a:t>Steve </a:t>
            </a:r>
            <a:r>
              <a:rPr lang="en-US" sz="2800" dirty="0">
                <a:latin typeface="Calibri" panose="020F0502020204030204" pitchFamily="34" charset="0"/>
                <a:ea typeface="Calibri" panose="020F0502020204030204" pitchFamily="34" charset="0"/>
                <a:cs typeface="Times New Roman" panose="02020603050405020304" pitchFamily="18" charset="0"/>
              </a:rPr>
              <a:t>Tuckerman, Secretary</a:t>
            </a:r>
          </a:p>
        </p:txBody>
      </p:sp>
    </p:spTree>
    <p:extLst>
      <p:ext uri="{BB962C8B-B14F-4D97-AF65-F5344CB8AC3E}">
        <p14:creationId xmlns:p14="http://schemas.microsoft.com/office/powerpoint/2010/main" val="2780846454"/>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8482" y="567463"/>
            <a:ext cx="3648973" cy="5613805"/>
          </a:xfrm>
          <a:prstGeom prst="rect">
            <a:avLst/>
          </a:prstGeom>
        </p:spPr>
      </p:pic>
    </p:spTree>
    <p:extLst>
      <p:ext uri="{BB962C8B-B14F-4D97-AF65-F5344CB8AC3E}">
        <p14:creationId xmlns:p14="http://schemas.microsoft.com/office/powerpoint/2010/main" val="3042557557"/>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9115" y="314548"/>
            <a:ext cx="2493979" cy="288585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618" y="1737907"/>
            <a:ext cx="3553113" cy="369308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4259" y="1737907"/>
            <a:ext cx="2943763" cy="3693084"/>
          </a:xfrm>
          <a:prstGeom prst="rect">
            <a:avLst/>
          </a:prstGeom>
        </p:spPr>
      </p:pic>
      <p:sp>
        <p:nvSpPr>
          <p:cNvPr id="8" name="TextBox 7"/>
          <p:cNvSpPr txBox="1"/>
          <p:nvPr/>
        </p:nvSpPr>
        <p:spPr>
          <a:xfrm>
            <a:off x="3715149" y="362353"/>
            <a:ext cx="2185319" cy="923330"/>
          </a:xfrm>
          <a:prstGeom prst="rect">
            <a:avLst/>
          </a:prstGeom>
          <a:noFill/>
        </p:spPr>
        <p:txBody>
          <a:bodyPr wrap="square" rtlCol="0">
            <a:spAutoFit/>
          </a:bodyPr>
          <a:lstStyle/>
          <a:p>
            <a:r>
              <a:rPr lang="en-US" dirty="0" smtClean="0"/>
              <a:t>William </a:t>
            </a:r>
            <a:r>
              <a:rPr lang="en-US" dirty="0"/>
              <a:t>Clinton –</a:t>
            </a:r>
          </a:p>
          <a:p>
            <a:r>
              <a:rPr lang="en-US" dirty="0"/>
              <a:t>President</a:t>
            </a:r>
          </a:p>
          <a:p>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115" y="3303918"/>
            <a:ext cx="2486874" cy="3293224"/>
          </a:xfrm>
          <a:prstGeom prst="rect">
            <a:avLst/>
          </a:prstGeom>
        </p:spPr>
      </p:pic>
      <p:sp>
        <p:nvSpPr>
          <p:cNvPr id="10" name="TextBox 9"/>
          <p:cNvSpPr txBox="1"/>
          <p:nvPr/>
        </p:nvSpPr>
        <p:spPr>
          <a:xfrm>
            <a:off x="3715150" y="5771072"/>
            <a:ext cx="2442720" cy="369332"/>
          </a:xfrm>
          <a:prstGeom prst="rect">
            <a:avLst/>
          </a:prstGeom>
          <a:noFill/>
        </p:spPr>
        <p:txBody>
          <a:bodyPr wrap="none" rtlCol="0">
            <a:spAutoFit/>
          </a:bodyPr>
          <a:lstStyle/>
          <a:p>
            <a:r>
              <a:rPr lang="en-US" dirty="0" smtClean="0"/>
              <a:t>George Bush - President</a:t>
            </a:r>
            <a:endParaRPr lang="en-US" dirty="0"/>
          </a:p>
        </p:txBody>
      </p:sp>
      <p:sp>
        <p:nvSpPr>
          <p:cNvPr id="11" name="TextBox 10"/>
          <p:cNvSpPr txBox="1"/>
          <p:nvPr/>
        </p:nvSpPr>
        <p:spPr>
          <a:xfrm>
            <a:off x="6047117" y="916351"/>
            <a:ext cx="4684143" cy="646331"/>
          </a:xfrm>
          <a:prstGeom prst="rect">
            <a:avLst/>
          </a:prstGeom>
          <a:noFill/>
        </p:spPr>
        <p:txBody>
          <a:bodyPr wrap="square" rtlCol="0">
            <a:spAutoFit/>
          </a:bodyPr>
          <a:lstStyle/>
          <a:p>
            <a:pPr algn="ctr"/>
            <a:r>
              <a:rPr lang="en-US" dirty="0" smtClean="0"/>
              <a:t>US Congress</a:t>
            </a:r>
          </a:p>
          <a:p>
            <a:pPr algn="ctr"/>
            <a:r>
              <a:rPr lang="en-US" dirty="0" smtClean="0"/>
              <a:t>Susan Collins and Olympia Snowe</a:t>
            </a:r>
            <a:endParaRPr lang="en-US" dirty="0"/>
          </a:p>
        </p:txBody>
      </p:sp>
    </p:spTree>
    <p:extLst>
      <p:ext uri="{BB962C8B-B14F-4D97-AF65-F5344CB8AC3E}">
        <p14:creationId xmlns:p14="http://schemas.microsoft.com/office/powerpoint/2010/main" val="495662518"/>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3758" y="314469"/>
            <a:ext cx="8614913" cy="5624745"/>
          </a:xfrm>
          <a:prstGeom prst="rect">
            <a:avLst/>
          </a:prstGeom>
        </p:spPr>
        <p:txBody>
          <a:bodyPr wrap="square">
            <a:spAutoFit/>
          </a:bodyPr>
          <a:lstStyle/>
          <a:p>
            <a:pPr>
              <a:lnSpc>
                <a:spcPct val="107000"/>
              </a:lnSpc>
            </a:pPr>
            <a:r>
              <a:rPr lang="en-US" sz="2400" dirty="0"/>
              <a:t>Thank you previous MAP Board members:</a:t>
            </a:r>
          </a:p>
          <a:p>
            <a:pPr>
              <a:lnSpc>
                <a:spcPct val="107000"/>
              </a:lnSpc>
            </a:pP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u="sng" dirty="0" smtClean="0">
                <a:latin typeface="Calibri" panose="020F0502020204030204" pitchFamily="34" charset="0"/>
                <a:ea typeface="Calibri" panose="020F0502020204030204" pitchFamily="34" charset="0"/>
                <a:cs typeface="Times New Roman" panose="02020603050405020304" pitchFamily="18" charset="0"/>
              </a:rPr>
              <a:t>1980’s</a:t>
            </a:r>
          </a:p>
          <a:p>
            <a:pPr>
              <a:lnSpc>
                <a:spcPct val="107000"/>
              </a:lnSpc>
            </a:pPr>
            <a:r>
              <a:rPr lang="en-US" sz="2400" dirty="0" smtClean="0">
                <a:latin typeface="Calibri" panose="020F0502020204030204" pitchFamily="34" charset="0"/>
                <a:ea typeface="Calibri" panose="020F0502020204030204" pitchFamily="34" charset="0"/>
                <a:cs typeface="Times New Roman" panose="02020603050405020304" pitchFamily="18" charset="0"/>
              </a:rPr>
              <a:t>Paula </a:t>
            </a:r>
            <a:r>
              <a:rPr lang="en-US" sz="2400" dirty="0">
                <a:latin typeface="Calibri" panose="020F0502020204030204" pitchFamily="34" charset="0"/>
                <a:ea typeface="Calibri" panose="020F0502020204030204" pitchFamily="34" charset="0"/>
                <a:cs typeface="Times New Roman" panose="02020603050405020304" pitchFamily="18" charset="0"/>
              </a:rPr>
              <a:t>Thompson, Treasurer</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Steve Westra, Newsletter Editor</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Jim Brown, Membership Secretary</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Theresa </a:t>
            </a:r>
            <a:r>
              <a:rPr lang="en-US" sz="2400" dirty="0" err="1">
                <a:latin typeface="Calibri" panose="020F0502020204030204" pitchFamily="34" charset="0"/>
                <a:ea typeface="Calibri" panose="020F0502020204030204" pitchFamily="34" charset="0"/>
                <a:cs typeface="Times New Roman" panose="02020603050405020304" pitchFamily="18" charset="0"/>
              </a:rPr>
              <a:t>Stellpflug</a:t>
            </a:r>
            <a:r>
              <a:rPr lang="en-US" sz="2400" dirty="0">
                <a:latin typeface="Calibri" panose="020F0502020204030204" pitchFamily="34" charset="0"/>
                <a:ea typeface="Calibri" panose="020F0502020204030204" pitchFamily="34" charset="0"/>
                <a:cs typeface="Times New Roman" panose="02020603050405020304" pitchFamily="18" charset="0"/>
              </a:rPr>
              <a:t>, Awards Committee chair</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Mary Ann Hayes</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Anthony Dater</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Ann Beverage</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Jim Upham</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R. Collin Therrien</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George Dycio</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Debra Fossum</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2534155"/>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193" y="158750"/>
            <a:ext cx="1171575" cy="17907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3577" y="383037"/>
            <a:ext cx="1574800" cy="23749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4065" y="273529"/>
            <a:ext cx="1209675" cy="17907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6198" y="3756445"/>
            <a:ext cx="1752600" cy="23876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6251" y="752475"/>
            <a:ext cx="1352550" cy="178117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7644" y="3407394"/>
            <a:ext cx="1381125" cy="1790700"/>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6605" y="804114"/>
            <a:ext cx="1536700" cy="2387600"/>
          </a:xfrm>
          <a:prstGeom prst="rect">
            <a:avLst/>
          </a:prstGeom>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03577" y="3560462"/>
            <a:ext cx="1611217" cy="2312281"/>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1178" y="2185027"/>
            <a:ext cx="4317676" cy="4235435"/>
          </a:xfrm>
          <a:prstGeom prst="rect">
            <a:avLst/>
          </a:prstGeom>
        </p:spPr>
      </p:pic>
    </p:spTree>
    <p:extLst>
      <p:ext uri="{BB962C8B-B14F-4D97-AF65-F5344CB8AC3E}">
        <p14:creationId xmlns:p14="http://schemas.microsoft.com/office/powerpoint/2010/main" val="2319494790"/>
      </p:ext>
    </p:extLst>
  </p:cSld>
  <p:clrMapOvr>
    <a:masterClrMapping/>
  </p:clrMapOvr>
  <p:transition spd="slow" advClick="0" advTm="10000">
    <p:randomBar dir="ver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251" y="3870384"/>
            <a:ext cx="2994173" cy="282117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500" y="149344"/>
            <a:ext cx="4003524" cy="356396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0812" y="3337254"/>
            <a:ext cx="2428875" cy="31337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9145" y="434195"/>
            <a:ext cx="3666227" cy="2444151"/>
          </a:xfrm>
          <a:prstGeom prst="rect">
            <a:avLst/>
          </a:prstGeom>
        </p:spPr>
      </p:pic>
    </p:spTree>
    <p:extLst>
      <p:ext uri="{BB962C8B-B14F-4D97-AF65-F5344CB8AC3E}">
        <p14:creationId xmlns:p14="http://schemas.microsoft.com/office/powerpoint/2010/main" val="10155027"/>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982482"/>
          </a:xfrm>
        </p:spPr>
        <p:txBody>
          <a:bodyPr/>
          <a:lstStyle/>
          <a:p>
            <a:pPr algn="ctr"/>
            <a:r>
              <a:rPr lang="en-US" dirty="0" smtClean="0"/>
              <a:t>1968 - 1970</a:t>
            </a:r>
            <a:endParaRPr lang="en-US" dirty="0"/>
          </a:p>
        </p:txBody>
      </p:sp>
      <p:sp>
        <p:nvSpPr>
          <p:cNvPr id="3" name="Subtitle 2"/>
          <p:cNvSpPr>
            <a:spLocks noGrp="1"/>
          </p:cNvSpPr>
          <p:nvPr>
            <p:ph type="subTitle" idx="1"/>
          </p:nvPr>
        </p:nvSpPr>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82130837"/>
              </p:ext>
            </p:extLst>
          </p:nvPr>
        </p:nvGraphicFramePr>
        <p:xfrm>
          <a:off x="741872" y="2294625"/>
          <a:ext cx="10532853" cy="4045791"/>
        </p:xfrm>
        <a:graphic>
          <a:graphicData uri="http://schemas.openxmlformats.org/drawingml/2006/table">
            <a:tbl>
              <a:tblPr firstRow="1" firstCol="1" bandRow="1">
                <a:tableStyleId>{5C22544A-7EE6-4342-B048-85BDC9FD1C3A}</a:tableStyleId>
              </a:tblPr>
              <a:tblGrid>
                <a:gridCol w="1515155"/>
                <a:gridCol w="9017698"/>
              </a:tblGrid>
              <a:tr h="1348597">
                <a:tc>
                  <a:txBody>
                    <a:bodyPr/>
                    <a:lstStyle/>
                    <a:p>
                      <a:pPr marL="0" marR="0">
                        <a:lnSpc>
                          <a:spcPct val="107000"/>
                        </a:lnSpc>
                        <a:spcBef>
                          <a:spcPts val="0"/>
                        </a:spcBef>
                        <a:spcAft>
                          <a:spcPts val="0"/>
                        </a:spcAft>
                      </a:pPr>
                      <a:r>
                        <a:rPr lang="en-US" sz="2400" dirty="0">
                          <a:effectLst/>
                        </a:rPr>
                        <a:t>1968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2400" dirty="0" smtClean="0">
                        <a:effectLst/>
                      </a:endParaRPr>
                    </a:p>
                    <a:p>
                      <a:pPr marL="0" marR="0">
                        <a:lnSpc>
                          <a:spcPct val="107000"/>
                        </a:lnSpc>
                        <a:spcBef>
                          <a:spcPts val="0"/>
                        </a:spcBef>
                        <a:spcAft>
                          <a:spcPts val="0"/>
                        </a:spcAft>
                      </a:pPr>
                      <a:r>
                        <a:rPr lang="en-US" sz="2400" dirty="0" smtClean="0">
                          <a:effectLst/>
                        </a:rPr>
                        <a:t>State </a:t>
                      </a:r>
                      <a:r>
                        <a:rPr lang="en-US" sz="2400" dirty="0">
                          <a:effectLst/>
                        </a:rPr>
                        <a:t>Planning Office created within Executive </a:t>
                      </a:r>
                      <a:r>
                        <a:rPr lang="en-US" sz="2400" dirty="0" smtClean="0">
                          <a:effectLst/>
                        </a:rPr>
                        <a:t>Department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348597">
                <a:tc>
                  <a:txBody>
                    <a:bodyPr/>
                    <a:lstStyle/>
                    <a:p>
                      <a:pPr marL="0" marR="0">
                        <a:lnSpc>
                          <a:spcPct val="107000"/>
                        </a:lnSpc>
                        <a:spcBef>
                          <a:spcPts val="0"/>
                        </a:spcBef>
                        <a:spcAft>
                          <a:spcPts val="0"/>
                        </a:spcAft>
                      </a:pPr>
                      <a:r>
                        <a:rPr lang="en-US" sz="2400" dirty="0">
                          <a:effectLst/>
                        </a:rPr>
                        <a:t>1969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2400" dirty="0" smtClean="0">
                        <a:effectLst/>
                      </a:endParaRPr>
                    </a:p>
                    <a:p>
                      <a:pPr marL="0" marR="0">
                        <a:lnSpc>
                          <a:spcPct val="107000"/>
                        </a:lnSpc>
                        <a:spcBef>
                          <a:spcPts val="0"/>
                        </a:spcBef>
                        <a:spcAft>
                          <a:spcPts val="0"/>
                        </a:spcAft>
                      </a:pPr>
                      <a:r>
                        <a:rPr lang="en-US" sz="2400" dirty="0" smtClean="0">
                          <a:effectLst/>
                        </a:rPr>
                        <a:t>“</a:t>
                      </a:r>
                      <a:r>
                        <a:rPr lang="en-US" sz="2400" dirty="0">
                          <a:effectLst/>
                        </a:rPr>
                        <a:t>Design with Nature” by Ian McHarg </a:t>
                      </a:r>
                      <a:r>
                        <a:rPr lang="en-US" sz="2400" dirty="0" smtClean="0">
                          <a:effectLst/>
                        </a:rPr>
                        <a:t>published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348597">
                <a:tc>
                  <a:txBody>
                    <a:bodyPr/>
                    <a:lstStyle/>
                    <a:p>
                      <a:pPr marL="0" marR="0">
                        <a:lnSpc>
                          <a:spcPct val="107000"/>
                        </a:lnSpc>
                        <a:spcBef>
                          <a:spcPts val="0"/>
                        </a:spcBef>
                        <a:spcAft>
                          <a:spcPts val="0"/>
                        </a:spcAft>
                      </a:pPr>
                      <a:r>
                        <a:rPr lang="en-US" sz="2400" dirty="0">
                          <a:effectLst/>
                        </a:rPr>
                        <a:t>1969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2400" dirty="0">
                          <a:effectLst/>
                        </a:rPr>
                        <a:t>Maine Constitution amended to provide for broad home rule authority for towns and cities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239918224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3607" y="897948"/>
            <a:ext cx="7522204" cy="4518545"/>
          </a:xfrm>
          <a:prstGeom prst="rect">
            <a:avLst/>
          </a:prstGeom>
        </p:spPr>
        <p:txBody>
          <a:bodyPr wrap="square">
            <a:spAutoFit/>
          </a:bodyPr>
          <a:lstStyle/>
          <a:p>
            <a:pPr>
              <a:lnSpc>
                <a:spcPct val="107000"/>
              </a:lnSpc>
            </a:pPr>
            <a:r>
              <a:rPr lang="en-US" sz="2800" dirty="0"/>
              <a:t>Thank you previous MAP Board </a:t>
            </a:r>
            <a:r>
              <a:rPr lang="en-US" sz="2800" dirty="0" smtClean="0"/>
              <a:t>members:</a:t>
            </a:r>
          </a:p>
          <a:p>
            <a:pPr>
              <a:lnSpc>
                <a:spcPct val="107000"/>
              </a:lnSpc>
            </a:pPr>
            <a:endParaRPr lang="en-US" sz="28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800" u="sng" dirty="0" smtClean="0">
                <a:latin typeface="Calibri" panose="020F0502020204030204" pitchFamily="34" charset="0"/>
                <a:ea typeface="Calibri" panose="020F0502020204030204" pitchFamily="34" charset="0"/>
                <a:cs typeface="Times New Roman" panose="02020603050405020304" pitchFamily="18" charset="0"/>
              </a:rPr>
              <a:t>1980’s</a:t>
            </a:r>
          </a:p>
          <a:p>
            <a:pPr>
              <a:lnSpc>
                <a:spcPct val="107000"/>
              </a:lnSpc>
            </a:pPr>
            <a:r>
              <a:rPr lang="en-US" sz="2800" dirty="0" smtClean="0">
                <a:latin typeface="Calibri" panose="020F0502020204030204" pitchFamily="34" charset="0"/>
                <a:ea typeface="Calibri" panose="020F0502020204030204" pitchFamily="34" charset="0"/>
                <a:cs typeface="Times New Roman" panose="02020603050405020304" pitchFamily="18" charset="0"/>
              </a:rPr>
              <a:t>Steve </a:t>
            </a:r>
            <a:r>
              <a:rPr lang="en-US" sz="2800" dirty="0">
                <a:latin typeface="Calibri" panose="020F0502020204030204" pitchFamily="34" charset="0"/>
                <a:ea typeface="Calibri" panose="020F0502020204030204" pitchFamily="34" charset="0"/>
                <a:cs typeface="Times New Roman" panose="02020603050405020304" pitchFamily="18" charset="0"/>
              </a:rPr>
              <a:t>Tuckerman, Secretary</a:t>
            </a: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Paula Thompson, Treasurer</a:t>
            </a: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Steve Westra, Newsletter Editor</a:t>
            </a: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Jim Brown, Membership Secretary</a:t>
            </a: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Theresa </a:t>
            </a:r>
            <a:r>
              <a:rPr lang="en-US" sz="2800" dirty="0" err="1">
                <a:latin typeface="Calibri" panose="020F0502020204030204" pitchFamily="34" charset="0"/>
                <a:ea typeface="Calibri" panose="020F0502020204030204" pitchFamily="34" charset="0"/>
                <a:cs typeface="Times New Roman" panose="02020603050405020304" pitchFamily="18" charset="0"/>
              </a:rPr>
              <a:t>Stellpflug</a:t>
            </a:r>
            <a:r>
              <a:rPr lang="en-US" sz="2800" dirty="0">
                <a:latin typeface="Calibri" panose="020F0502020204030204" pitchFamily="34" charset="0"/>
                <a:ea typeface="Calibri" panose="020F0502020204030204" pitchFamily="34" charset="0"/>
                <a:cs typeface="Times New Roman" panose="02020603050405020304" pitchFamily="18" charset="0"/>
              </a:rPr>
              <a:t>, Awards Committee chair</a:t>
            </a: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Mary Ann Hayes</a:t>
            </a:r>
          </a:p>
          <a:p>
            <a:endParaRPr lang="en-US" dirty="0"/>
          </a:p>
        </p:txBody>
      </p:sp>
    </p:spTree>
    <p:extLst>
      <p:ext uri="{BB962C8B-B14F-4D97-AF65-F5344CB8AC3E}">
        <p14:creationId xmlns:p14="http://schemas.microsoft.com/office/powerpoint/2010/main" val="2254791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fallOver"/>
      </p:transition>
    </mc:Choice>
    <mc:Fallback xmlns="">
      <p:transition spd="slow" advClick="0" advTm="10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005" y="138562"/>
            <a:ext cx="3286125" cy="24574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617" y="2812091"/>
            <a:ext cx="4152900" cy="3873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4453" y="938662"/>
            <a:ext cx="2752725" cy="16573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6782" y="561615"/>
            <a:ext cx="3371850" cy="135255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6782" y="3637591"/>
            <a:ext cx="4013200" cy="30480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33386" y="3021043"/>
            <a:ext cx="2266486" cy="3272466"/>
          </a:xfrm>
          <a:prstGeom prst="rect">
            <a:avLst/>
          </a:prstGeom>
        </p:spPr>
      </p:pic>
    </p:spTree>
    <p:extLst>
      <p:ext uri="{BB962C8B-B14F-4D97-AF65-F5344CB8AC3E}">
        <p14:creationId xmlns:p14="http://schemas.microsoft.com/office/powerpoint/2010/main" val="2846433821"/>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205" y="3109282"/>
            <a:ext cx="2305050" cy="333375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733" y="476790"/>
            <a:ext cx="2600325" cy="34671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9121" y="476790"/>
            <a:ext cx="2828571" cy="421714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8095" y="3109282"/>
            <a:ext cx="2533650" cy="357187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1743" y="3109282"/>
            <a:ext cx="2466975" cy="3657600"/>
          </a:xfrm>
          <a:prstGeom prst="rect">
            <a:avLst/>
          </a:prstGeom>
        </p:spPr>
      </p:pic>
    </p:spTree>
    <p:extLst>
      <p:ext uri="{BB962C8B-B14F-4D97-AF65-F5344CB8AC3E}">
        <p14:creationId xmlns:p14="http://schemas.microsoft.com/office/powerpoint/2010/main" val="4269017407"/>
      </p:ext>
    </p:extLst>
  </p:cSld>
  <p:clrMapOvr>
    <a:masterClrMapping/>
  </p:clrMapOvr>
  <mc:AlternateContent xmlns:mc="http://schemas.openxmlformats.org/markup-compatibility/2006" xmlns:p14="http://schemas.microsoft.com/office/powerpoint/2010/main">
    <mc:Choice Requires="p14">
      <p:transition spd="slow" p14:dur="1500" advClick="0" advTm="10000">
        <p:split orient="vert"/>
      </p:transition>
    </mc:Choice>
    <mc:Fallback xmlns="">
      <p:transition spd="slow" advClick="0" advTm="10000">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5639" y="1000411"/>
            <a:ext cx="7377341" cy="4266681"/>
          </a:xfrm>
          <a:prstGeom prst="rect">
            <a:avLst/>
          </a:prstGeom>
        </p:spPr>
        <p:txBody>
          <a:bodyPr wrap="none">
            <a:spAutoFit/>
          </a:bodyPr>
          <a:lstStyle/>
          <a:p>
            <a:r>
              <a:rPr lang="en-US" sz="2800" dirty="0"/>
              <a:t>Thank you previous MAP Board </a:t>
            </a:r>
            <a:r>
              <a:rPr lang="en-US" sz="2800" dirty="0" smtClean="0"/>
              <a:t>members:</a:t>
            </a:r>
          </a:p>
          <a:p>
            <a:endParaRPr lang="en-US" sz="2800" dirty="0" smtClean="0"/>
          </a:p>
          <a:p>
            <a:r>
              <a:rPr lang="en-US" sz="2800" u="sng" dirty="0" smtClean="0"/>
              <a:t>1980’s</a:t>
            </a:r>
          </a:p>
          <a:p>
            <a:r>
              <a:rPr lang="en-US" sz="2800" dirty="0" smtClean="0"/>
              <a:t>Anthony </a:t>
            </a:r>
            <a:r>
              <a:rPr lang="en-US" sz="2800" dirty="0"/>
              <a:t>Dater</a:t>
            </a:r>
          </a:p>
          <a:p>
            <a:r>
              <a:rPr lang="en-US" sz="2800" dirty="0"/>
              <a:t>Ann Beverage</a:t>
            </a:r>
          </a:p>
          <a:p>
            <a:r>
              <a:rPr lang="en-US" sz="2800" dirty="0"/>
              <a:t>Jim Upham</a:t>
            </a:r>
          </a:p>
          <a:p>
            <a:r>
              <a:rPr lang="en-US" sz="2800" dirty="0"/>
              <a:t>R. Collin Therrien</a:t>
            </a:r>
          </a:p>
          <a:p>
            <a:r>
              <a:rPr lang="en-US" sz="2800" dirty="0"/>
              <a:t>George Dycio</a:t>
            </a:r>
          </a:p>
          <a:p>
            <a:r>
              <a:rPr lang="en-US" sz="2800" dirty="0"/>
              <a:t>Debra Fossum</a:t>
            </a:r>
          </a:p>
          <a:p>
            <a:pPr>
              <a:lnSpc>
                <a:spcPct val="107000"/>
              </a:lnSpc>
            </a:pPr>
            <a:endParaRPr lang="en-US" dirty="0"/>
          </a:p>
        </p:txBody>
      </p:sp>
    </p:spTree>
    <p:extLst>
      <p:ext uri="{BB962C8B-B14F-4D97-AF65-F5344CB8AC3E}">
        <p14:creationId xmlns:p14="http://schemas.microsoft.com/office/powerpoint/2010/main" val="1962201459"/>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854" y="226684"/>
            <a:ext cx="2549225" cy="3223336"/>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0264" y="3278727"/>
            <a:ext cx="2500402" cy="312171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287" y="364982"/>
            <a:ext cx="2455365" cy="274554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2226" y="3378220"/>
            <a:ext cx="2533742" cy="308655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5546" y="526211"/>
            <a:ext cx="2002845" cy="2584316"/>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60350" y="2845279"/>
            <a:ext cx="2381250" cy="3619500"/>
          </a:xfrm>
          <a:prstGeom prst="rect">
            <a:avLst/>
          </a:prstGeom>
        </p:spPr>
      </p:pic>
    </p:spTree>
    <p:extLst>
      <p:ext uri="{BB962C8B-B14F-4D97-AF65-F5344CB8AC3E}">
        <p14:creationId xmlns:p14="http://schemas.microsoft.com/office/powerpoint/2010/main" val="1262212252"/>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794" y="1089445"/>
            <a:ext cx="3143250" cy="46101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0803" y="551911"/>
            <a:ext cx="3143250" cy="187642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9621" y="2097087"/>
            <a:ext cx="3530600" cy="45593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3571" y="309499"/>
            <a:ext cx="3416150" cy="268701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9248" y="2795827"/>
            <a:ext cx="2847646" cy="3748432"/>
          </a:xfrm>
          <a:prstGeom prst="rect">
            <a:avLst/>
          </a:prstGeom>
        </p:spPr>
      </p:pic>
    </p:spTree>
    <p:extLst>
      <p:ext uri="{BB962C8B-B14F-4D97-AF65-F5344CB8AC3E}">
        <p14:creationId xmlns:p14="http://schemas.microsoft.com/office/powerpoint/2010/main" val="1999862876"/>
      </p:ext>
    </p:extLst>
  </p:cSld>
  <p:clrMapOvr>
    <a:masterClrMapping/>
  </p:clrMapOvr>
  <p:transition spd="slow" advClick="0" advTm="10000">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343" y="285966"/>
            <a:ext cx="2581958" cy="414957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001" y="1564811"/>
            <a:ext cx="2377269" cy="373952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2481" y="269384"/>
            <a:ext cx="2146063" cy="330163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8829" y="1474082"/>
            <a:ext cx="2836515" cy="3352245"/>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5675" y="3571019"/>
            <a:ext cx="2700250" cy="3154619"/>
          </a:xfrm>
          <a:prstGeom prst="rect">
            <a:avLst/>
          </a:prstGeom>
        </p:spPr>
      </p:pic>
    </p:spTree>
    <p:extLst>
      <p:ext uri="{BB962C8B-B14F-4D97-AF65-F5344CB8AC3E}">
        <p14:creationId xmlns:p14="http://schemas.microsoft.com/office/powerpoint/2010/main" val="3966603803"/>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7790" y="225883"/>
            <a:ext cx="8534400" cy="1016321"/>
          </a:xfrm>
        </p:spPr>
        <p:txBody>
          <a:bodyPr/>
          <a:lstStyle/>
          <a:p>
            <a:pPr algn="ctr"/>
            <a:r>
              <a:rPr lang="en-US" dirty="0" smtClean="0"/>
              <a:t>2000’s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58550030"/>
              </p:ext>
            </p:extLst>
          </p:nvPr>
        </p:nvGraphicFramePr>
        <p:xfrm>
          <a:off x="979667" y="1397480"/>
          <a:ext cx="10410645" cy="5086718"/>
        </p:xfrm>
        <a:graphic>
          <a:graphicData uri="http://schemas.openxmlformats.org/drawingml/2006/table">
            <a:tbl>
              <a:tblPr firstRow="1" firstCol="1" bandRow="1">
                <a:tableStyleId>{5C22544A-7EE6-4342-B048-85BDC9FD1C3A}</a:tableStyleId>
              </a:tblPr>
              <a:tblGrid>
                <a:gridCol w="1497574"/>
                <a:gridCol w="8913071"/>
              </a:tblGrid>
              <a:tr h="569343">
                <a:tc>
                  <a:txBody>
                    <a:bodyPr/>
                    <a:lstStyle/>
                    <a:p>
                      <a:pPr marL="0" marR="0">
                        <a:lnSpc>
                          <a:spcPct val="107000"/>
                        </a:lnSpc>
                        <a:spcBef>
                          <a:spcPts val="0"/>
                        </a:spcBef>
                        <a:spcAft>
                          <a:spcPts val="0"/>
                        </a:spcAft>
                      </a:pPr>
                      <a:r>
                        <a:rPr lang="en-US" sz="1800" dirty="0">
                          <a:effectLst/>
                        </a:rPr>
                        <a:t>2003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GrowSmart Maine </a:t>
                      </a:r>
                      <a:r>
                        <a:rPr lang="en-US" sz="1800" dirty="0" smtClean="0">
                          <a:effectLst/>
                        </a:rPr>
                        <a:t>founded; CPD program established at USM/Muskie Institute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511428">
                <a:tc>
                  <a:txBody>
                    <a:bodyPr/>
                    <a:lstStyle/>
                    <a:p>
                      <a:pPr marL="0" marR="0">
                        <a:lnSpc>
                          <a:spcPct val="107000"/>
                        </a:lnSpc>
                        <a:spcBef>
                          <a:spcPts val="0"/>
                        </a:spcBef>
                        <a:spcAft>
                          <a:spcPts val="0"/>
                        </a:spcAft>
                      </a:pPr>
                      <a:r>
                        <a:rPr lang="en-US" sz="1800" dirty="0">
                          <a:effectLst/>
                        </a:rPr>
                        <a:t>2004</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Maine court for first time (and to date only time) uses Growth Management Program statute to uphold a development plan (Dunstan Crossing) prescribed in a town comprehensive plan against zoning provisions found inconsistent with the comprehensive plan (ALC Development Corp. v Town of Scarborough)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129343">
                <a:tc>
                  <a:txBody>
                    <a:bodyPr/>
                    <a:lstStyle/>
                    <a:p>
                      <a:pPr marL="0" marR="0">
                        <a:lnSpc>
                          <a:spcPct val="107000"/>
                        </a:lnSpc>
                        <a:spcBef>
                          <a:spcPts val="0"/>
                        </a:spcBef>
                        <a:spcAft>
                          <a:spcPts val="0"/>
                        </a:spcAft>
                      </a:pPr>
                      <a:r>
                        <a:rPr lang="en-US" sz="1800" dirty="0">
                          <a:effectLst/>
                        </a:rPr>
                        <a:t>2010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Town of Standish adopts a form-based code based on traditional neighborhood development </a:t>
                      </a:r>
                      <a:r>
                        <a:rPr lang="en-US" sz="1800" dirty="0" smtClean="0">
                          <a:effectLst/>
                        </a:rPr>
                        <a:t>principles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47261">
                <a:tc>
                  <a:txBody>
                    <a:bodyPr/>
                    <a:lstStyle/>
                    <a:p>
                      <a:pPr marL="0" marR="0">
                        <a:lnSpc>
                          <a:spcPct val="107000"/>
                        </a:lnSpc>
                        <a:spcBef>
                          <a:spcPts val="0"/>
                        </a:spcBef>
                        <a:spcAft>
                          <a:spcPts val="0"/>
                        </a:spcAft>
                      </a:pPr>
                      <a:r>
                        <a:rPr lang="en-US" sz="1800" dirty="0">
                          <a:effectLst/>
                        </a:rPr>
                        <a:t>2012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Land Use Regulation Commission statute modified, LURC re-named Land Use Planning Commission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129343">
                <a:tc>
                  <a:txBody>
                    <a:bodyPr/>
                    <a:lstStyle/>
                    <a:p>
                      <a:pPr marL="0" marR="0">
                        <a:lnSpc>
                          <a:spcPct val="107000"/>
                        </a:lnSpc>
                        <a:spcBef>
                          <a:spcPts val="0"/>
                        </a:spcBef>
                        <a:spcAft>
                          <a:spcPts val="0"/>
                        </a:spcAft>
                      </a:pPr>
                      <a:r>
                        <a:rPr lang="en-US" sz="1800" dirty="0">
                          <a:effectLst/>
                        </a:rPr>
                        <a:t>2012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800" dirty="0">
                          <a:effectLst/>
                        </a:rPr>
                        <a:t>Gov. LePage eliminates Maine State Planning Office, distributing its functions among other agencies, including Growth Management Program and Coastal Zone Program to Dept. of Agriculture, Conservation and Forestry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3511853947"/>
      </p:ext>
    </p:extLst>
  </p:cSld>
  <p:clrMapOvr>
    <a:masterClrMapping/>
  </p:clrMapOvr>
  <p:transition spd="slow" advClick="0" advTm="10000">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2000 pho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802" y="1302588"/>
            <a:ext cx="2257904" cy="40033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computers in 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081" y="166747"/>
            <a:ext cx="4972050" cy="360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872440"/>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22716" y="1184918"/>
            <a:ext cx="7605624" cy="3154838"/>
          </a:xfrm>
          <a:prstGeom prst="rect">
            <a:avLst/>
          </a:prstGeom>
        </p:spPr>
        <p:txBody>
          <a:bodyPr wrap="square">
            <a:spAutoFit/>
          </a:bodyPr>
          <a:lstStyle/>
          <a:p>
            <a:pPr>
              <a:lnSpc>
                <a:spcPct val="107000"/>
              </a:lnSpc>
            </a:pPr>
            <a:r>
              <a:rPr lang="en-US" sz="2800" dirty="0"/>
              <a:t>Thank you previous MAP Board members:</a:t>
            </a:r>
          </a:p>
          <a:p>
            <a:pPr>
              <a:lnSpc>
                <a:spcPct val="107000"/>
              </a:lnSpc>
            </a:pPr>
            <a:endParaRPr lang="en-US" sz="28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800" u="sng" dirty="0" smtClean="0">
                <a:latin typeface="Calibri" panose="020F0502020204030204" pitchFamily="34" charset="0"/>
                <a:ea typeface="Calibri" panose="020F0502020204030204" pitchFamily="34" charset="0"/>
                <a:cs typeface="Times New Roman" panose="02020603050405020304" pitchFamily="18" charset="0"/>
              </a:rPr>
              <a:t>2000</a:t>
            </a:r>
          </a:p>
          <a:p>
            <a:pPr>
              <a:lnSpc>
                <a:spcPct val="107000"/>
              </a:lnSpc>
            </a:pPr>
            <a:r>
              <a:rPr lang="en-US" sz="2800" dirty="0" smtClean="0">
                <a:latin typeface="Calibri" panose="020F0502020204030204" pitchFamily="34" charset="0"/>
                <a:ea typeface="Calibri" panose="020F0502020204030204" pitchFamily="34" charset="0"/>
                <a:cs typeface="Times New Roman" panose="02020603050405020304" pitchFamily="18" charset="0"/>
              </a:rPr>
              <a:t>Jonathan </a:t>
            </a:r>
            <a:r>
              <a:rPr lang="en-US" sz="2800" dirty="0">
                <a:latin typeface="Calibri" panose="020F0502020204030204" pitchFamily="34" charset="0"/>
                <a:ea typeface="Calibri" panose="020F0502020204030204" pitchFamily="34" charset="0"/>
                <a:cs typeface="Times New Roman" panose="02020603050405020304" pitchFamily="18" charset="0"/>
              </a:rPr>
              <a:t>Lockman, President</a:t>
            </a: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Fred Marshall, Treasurer</a:t>
            </a: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Matt Nazar</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697889114"/>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514" y="717841"/>
            <a:ext cx="3583306" cy="471680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2602" y="285228"/>
            <a:ext cx="4830793" cy="331466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4197" y="3786995"/>
            <a:ext cx="4692770" cy="263968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8663" y="1942561"/>
            <a:ext cx="3916393" cy="2970337"/>
          </a:xfrm>
          <a:prstGeom prst="rect">
            <a:avLst/>
          </a:prstGeom>
        </p:spPr>
      </p:pic>
    </p:spTree>
    <p:extLst>
      <p:ext uri="{BB962C8B-B14F-4D97-AF65-F5344CB8AC3E}">
        <p14:creationId xmlns:p14="http://schemas.microsoft.com/office/powerpoint/2010/main" val="2405685112"/>
      </p:ext>
    </p:extLst>
  </p:cSld>
  <p:clrMapOvr>
    <a:masterClrMapping/>
  </p:clrMapOvr>
  <p:transition spd="slow" advClick="0" advTm="10000">
    <p:push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040" y="835158"/>
            <a:ext cx="2157421" cy="285694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150" y="1150022"/>
            <a:ext cx="2288332" cy="285694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1321" y="319177"/>
            <a:ext cx="2279238" cy="2887035"/>
          </a:xfrm>
          <a:prstGeom prst="rect">
            <a:avLst/>
          </a:prstGeom>
        </p:spPr>
      </p:pic>
      <p:sp>
        <p:nvSpPr>
          <p:cNvPr id="7" name="TextBox 6"/>
          <p:cNvSpPr txBox="1"/>
          <p:nvPr/>
        </p:nvSpPr>
        <p:spPr>
          <a:xfrm>
            <a:off x="3074461" y="319177"/>
            <a:ext cx="5457063" cy="646331"/>
          </a:xfrm>
          <a:prstGeom prst="rect">
            <a:avLst/>
          </a:prstGeom>
          <a:noFill/>
        </p:spPr>
        <p:txBody>
          <a:bodyPr wrap="square" rtlCol="0">
            <a:spAutoFit/>
          </a:bodyPr>
          <a:lstStyle/>
          <a:p>
            <a:r>
              <a:rPr lang="en-US" dirty="0" smtClean="0"/>
              <a:t>Presidents – George Bush, Barack Obama, Donald Trump</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1703" y="3950224"/>
            <a:ext cx="2310988" cy="274270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492" y="3692106"/>
            <a:ext cx="2770897" cy="2880054"/>
          </a:xfrm>
          <a:prstGeom prst="rect">
            <a:avLst/>
          </a:prstGeom>
        </p:spPr>
      </p:pic>
      <p:sp>
        <p:nvSpPr>
          <p:cNvPr id="10" name="TextBox 9"/>
          <p:cNvSpPr txBox="1"/>
          <p:nvPr/>
        </p:nvSpPr>
        <p:spPr>
          <a:xfrm>
            <a:off x="4252824" y="4468483"/>
            <a:ext cx="3579962" cy="646331"/>
          </a:xfrm>
          <a:prstGeom prst="rect">
            <a:avLst/>
          </a:prstGeom>
          <a:noFill/>
        </p:spPr>
        <p:txBody>
          <a:bodyPr wrap="square" rtlCol="0">
            <a:spAutoFit/>
          </a:bodyPr>
          <a:lstStyle/>
          <a:p>
            <a:pPr algn="ctr"/>
            <a:r>
              <a:rPr lang="en-US" dirty="0" smtClean="0"/>
              <a:t>US Congress – Angus King  and Susan Collins</a:t>
            </a:r>
            <a:endParaRPr lang="en-US" dirty="0"/>
          </a:p>
        </p:txBody>
      </p:sp>
    </p:spTree>
    <p:extLst>
      <p:ext uri="{BB962C8B-B14F-4D97-AF65-F5344CB8AC3E}">
        <p14:creationId xmlns:p14="http://schemas.microsoft.com/office/powerpoint/2010/main" val="1649865105"/>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65" y="674996"/>
            <a:ext cx="9650083" cy="5829801"/>
          </a:xfrm>
          <a:prstGeom prst="rect">
            <a:avLst/>
          </a:prstGeom>
        </p:spPr>
        <p:txBody>
          <a:bodyPr wrap="square">
            <a:spAutoFit/>
          </a:bodyPr>
          <a:lstStyle/>
          <a:p>
            <a:pPr>
              <a:lnSpc>
                <a:spcPct val="107000"/>
              </a:lnSpc>
              <a:spcAft>
                <a:spcPts val="800"/>
              </a:spcAft>
            </a:pPr>
            <a:r>
              <a:rPr lang="en-US" sz="2800" dirty="0"/>
              <a:t>Thank you previous MAP Board members:</a:t>
            </a:r>
          </a:p>
          <a:p>
            <a:pPr>
              <a:lnSpc>
                <a:spcPct val="107000"/>
              </a:lnSpc>
              <a:spcAft>
                <a:spcPts val="800"/>
              </a:spcAft>
            </a:pPr>
            <a:r>
              <a:rPr lang="en-US" sz="2800" u="sng" dirty="0" smtClean="0">
                <a:latin typeface="Calibri" panose="020F0502020204030204" pitchFamily="34" charset="0"/>
                <a:ea typeface="Calibri" panose="020F0502020204030204" pitchFamily="34" charset="0"/>
                <a:cs typeface="Times New Roman" panose="02020603050405020304" pitchFamily="18" charset="0"/>
              </a:rPr>
              <a:t>2002</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David Schmidt (President)</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Jim Fisher</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Sarah Flaks</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Noel </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Musson</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Doug Webster</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Jean Marshall</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Maureen O'Meara</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Fred Marshall</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Matt Nazar</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tabLst>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Theresa Oleksew</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2960274"/>
      </p:ext>
    </p:extLst>
  </p:cSld>
  <p:clrMapOvr>
    <a:masterClrMapping/>
  </p:clrMapOvr>
  <p:transition spd="slow" advClick="0" advTm="10000">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795" y="390435"/>
            <a:ext cx="1775781" cy="259430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63773" y="501021"/>
            <a:ext cx="1456912" cy="210691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8024" y="2904586"/>
            <a:ext cx="1343025" cy="17907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73673" y="57918"/>
            <a:ext cx="1869968" cy="247573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9297" y="3577446"/>
            <a:ext cx="1381125" cy="179070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3552" y="2682096"/>
            <a:ext cx="1390650" cy="179070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1999" y="371817"/>
            <a:ext cx="1385948" cy="1847933"/>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51911" y="4324350"/>
            <a:ext cx="1174525" cy="1711711"/>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43889" y="4692296"/>
            <a:ext cx="1388896" cy="1948600"/>
          </a:xfrm>
          <a:prstGeom prst="rect">
            <a:avLst/>
          </a:prstGeom>
        </p:spPr>
      </p:pic>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63773" y="3799936"/>
            <a:ext cx="1866900" cy="2387600"/>
          </a:xfrm>
          <a:prstGeom prst="rect">
            <a:avLst/>
          </a:prstGeom>
        </p:spPr>
      </p:pic>
    </p:spTree>
    <p:extLst>
      <p:ext uri="{BB962C8B-B14F-4D97-AF65-F5344CB8AC3E}">
        <p14:creationId xmlns:p14="http://schemas.microsoft.com/office/powerpoint/2010/main" val="3100853668"/>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9125" y="474453"/>
            <a:ext cx="11007305" cy="6049669"/>
          </a:xfrm>
          <a:prstGeom prst="rect">
            <a:avLst/>
          </a:prstGeom>
        </p:spPr>
        <p:txBody>
          <a:bodyPr wrap="square">
            <a:spAutoFit/>
          </a:bodyPr>
          <a:lstStyle/>
          <a:p>
            <a:pPr>
              <a:lnSpc>
                <a:spcPct val="107000"/>
              </a:lnSpc>
              <a:spcAft>
                <a:spcPts val="800"/>
              </a:spcAft>
            </a:pP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2800" dirty="0"/>
              <a:t>Thank you previous MAP Board members:</a:t>
            </a:r>
          </a:p>
          <a:p>
            <a:pPr>
              <a:lnSpc>
                <a:spcPct val="107000"/>
              </a:lnSpc>
              <a:spcBef>
                <a:spcPts val="1200"/>
              </a:spcBef>
              <a:spcAft>
                <a:spcPts val="800"/>
              </a:spcAft>
            </a:pPr>
            <a:r>
              <a:rPr lang="en-US" sz="2400" u="sng" dirty="0" smtClean="0">
                <a:latin typeface="Calibri" panose="020F0502020204030204" pitchFamily="34" charset="0"/>
                <a:ea typeface="Calibri" panose="020F0502020204030204" pitchFamily="34" charset="0"/>
                <a:cs typeface="Times New Roman" panose="02020603050405020304" pitchFamily="18" charset="0"/>
              </a:rPr>
              <a:t>2004</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Jim Fisher, President</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Noel Musson, Vice President</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Fred Marshall, Treasurer</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Doug Webster, Secretary</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Mat Nazar, Membership Secretary</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Ann Krieg</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David Galbraith</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Jean Marshall</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Maureen O’Meara</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Theresa </a:t>
            </a:r>
            <a:r>
              <a:rPr lang="en-US" sz="2400" dirty="0" err="1">
                <a:latin typeface="Calibri" panose="020F0502020204030204" pitchFamily="34" charset="0"/>
                <a:ea typeface="Calibri" panose="020F0502020204030204" pitchFamily="34" charset="0"/>
                <a:cs typeface="Times New Roman" panose="02020603050405020304" pitchFamily="18" charset="0"/>
              </a:rPr>
              <a:t>Oleksiw</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Rich Roedner</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Hugh Cox</a:t>
            </a:r>
          </a:p>
        </p:txBody>
      </p:sp>
    </p:spTree>
    <p:extLst>
      <p:ext uri="{BB962C8B-B14F-4D97-AF65-F5344CB8AC3E}">
        <p14:creationId xmlns:p14="http://schemas.microsoft.com/office/powerpoint/2010/main" val="822106689"/>
      </p:ext>
    </p:extLst>
  </p:cSld>
  <p:clrMapOvr>
    <a:masterClrMapping/>
  </p:clrMapOvr>
  <p:transition spd="slow" advClick="0" advTm="10000">
    <p:randomBar dir="ver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3374" y="444580"/>
            <a:ext cx="6096000" cy="6488571"/>
          </a:xfrm>
          <a:prstGeom prst="rect">
            <a:avLst/>
          </a:prstGeom>
        </p:spPr>
        <p:txBody>
          <a:bodyPr>
            <a:spAutoFit/>
          </a:bodyPr>
          <a:lstStyle/>
          <a:p>
            <a:pPr>
              <a:lnSpc>
                <a:spcPct val="107000"/>
              </a:lnSpc>
              <a:spcAft>
                <a:spcPts val="800"/>
              </a:spcAft>
            </a:pPr>
            <a:r>
              <a:rPr lang="en-US" sz="2000" dirty="0"/>
              <a:t>Thank you previous MAP Board members:</a:t>
            </a:r>
          </a:p>
          <a:p>
            <a:pPr>
              <a:lnSpc>
                <a:spcPct val="107000"/>
              </a:lnSpc>
              <a:spcAft>
                <a:spcPts val="800"/>
              </a:spcAft>
            </a:pPr>
            <a:r>
              <a:rPr lang="en-US" sz="2000" u="sng" dirty="0" smtClean="0">
                <a:latin typeface="Calibri" panose="020F0502020204030204" pitchFamily="34" charset="0"/>
                <a:ea typeface="Calibri" panose="020F0502020204030204" pitchFamily="34" charset="0"/>
                <a:cs typeface="Times New Roman" panose="02020603050405020304" pitchFamily="18" charset="0"/>
              </a:rPr>
              <a:t>2003</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Jim Fisher (President)</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Matt Nazar</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Doug Webster</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Fred Marshal</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Maureen O'Meara</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David Sanborn</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Sarah Flaks</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Karen Martin</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Noel Musson</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David Galbraith</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Theresa </a:t>
            </a:r>
            <a:r>
              <a:rPr lang="en-US" sz="2400" dirty="0" err="1">
                <a:latin typeface="Calibri" panose="020F0502020204030204" pitchFamily="34" charset="0"/>
                <a:ea typeface="Calibri" panose="020F0502020204030204" pitchFamily="34" charset="0"/>
                <a:cs typeface="Times New Roman" panose="02020603050405020304" pitchFamily="18" charset="0"/>
              </a:rPr>
              <a:t>Oleksiw</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Jean Marshall</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David Schmidt</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939615251"/>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9947" y="256110"/>
            <a:ext cx="8816196" cy="7130542"/>
          </a:xfrm>
          <a:prstGeom prst="rect">
            <a:avLst/>
          </a:prstGeom>
        </p:spPr>
        <p:txBody>
          <a:bodyPr wrap="square">
            <a:spAutoFit/>
          </a:bodyPr>
          <a:lstStyle/>
          <a:p>
            <a:pPr>
              <a:lnSpc>
                <a:spcPct val="107000"/>
              </a:lnSpc>
              <a:spcBef>
                <a:spcPts val="1200"/>
              </a:spcBef>
              <a:spcAft>
                <a:spcPts val="800"/>
              </a:spcAft>
            </a:pPr>
            <a:r>
              <a:rPr lang="en-US" sz="2400" dirty="0"/>
              <a:t>Thank you previous MAP Board members:</a:t>
            </a:r>
          </a:p>
          <a:p>
            <a:pPr>
              <a:lnSpc>
                <a:spcPct val="107000"/>
              </a:lnSpc>
              <a:spcBef>
                <a:spcPts val="1200"/>
              </a:spcBef>
              <a:spcAft>
                <a:spcPts val="800"/>
              </a:spcAft>
            </a:pPr>
            <a:r>
              <a:rPr lang="en-US" sz="2400" u="sng" dirty="0" smtClean="0">
                <a:latin typeface="Calibri" panose="020F0502020204030204" pitchFamily="34" charset="0"/>
                <a:ea typeface="Calibri" panose="020F0502020204030204" pitchFamily="34" charset="0"/>
                <a:cs typeface="Times New Roman" panose="02020603050405020304" pitchFamily="18" charset="0"/>
              </a:rPr>
              <a:t>2005</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Noel Musson President</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Hugh Coxe</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Beth </a:t>
            </a:r>
            <a:r>
              <a:rPr lang="en-US" sz="2400" dirty="0" err="1">
                <a:latin typeface="Calibri" panose="020F0502020204030204" pitchFamily="34" charset="0"/>
                <a:ea typeface="Calibri" panose="020F0502020204030204" pitchFamily="34" charset="0"/>
                <a:cs typeface="Times New Roman" panose="02020603050405020304" pitchFamily="18" charset="0"/>
              </a:rPr>
              <a:t>DellaValle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Jim Fisher</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Rich Roedner</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Maureen O’Meara</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Linda Johns</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Fred Marshall</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Matt Nazar</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Jean Marshall</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Stacy Benjamin</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 </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a:p>
            <a:r>
              <a:rPr lang="en-US"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09157779"/>
      </p:ext>
    </p:extLst>
  </p:cSld>
  <p:clrMapOvr>
    <a:masterClrMapping/>
  </p:clrMapOvr>
  <p:transition spd="med" advClick="0" advTm="10000">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309" y="331039"/>
            <a:ext cx="2847975" cy="1600200"/>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7860" y="1129881"/>
            <a:ext cx="2020192" cy="286788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1554" y="954071"/>
            <a:ext cx="2505075" cy="401002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2013" y="331039"/>
            <a:ext cx="3133725" cy="447675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6240" y="3978259"/>
            <a:ext cx="3914775" cy="2438400"/>
          </a:xfrm>
          <a:prstGeom prst="rect">
            <a:avLst/>
          </a:prstGeom>
        </p:spPr>
      </p:pic>
    </p:spTree>
    <p:extLst>
      <p:ext uri="{BB962C8B-B14F-4D97-AF65-F5344CB8AC3E}">
        <p14:creationId xmlns:p14="http://schemas.microsoft.com/office/powerpoint/2010/main" val="2658558823"/>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0717" y="219830"/>
            <a:ext cx="8333117" cy="6397585"/>
          </a:xfrm>
          <a:prstGeom prst="rect">
            <a:avLst/>
          </a:prstGeom>
        </p:spPr>
        <p:txBody>
          <a:bodyPr wrap="square">
            <a:spAutoFit/>
          </a:bodyPr>
          <a:lstStyle/>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r>
              <a:rPr lang="en-US" sz="2400" dirty="0"/>
              <a:t>Thank you previous MAP Board members:</a:t>
            </a:r>
          </a:p>
          <a:p>
            <a:pPr>
              <a:lnSpc>
                <a:spcPct val="107000"/>
              </a:lnSpc>
            </a:pP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u="sng" dirty="0">
                <a:latin typeface="Calibri" panose="020F0502020204030204" pitchFamily="34" charset="0"/>
                <a:ea typeface="Calibri" panose="020F0502020204030204" pitchFamily="34" charset="0"/>
                <a:cs typeface="Times New Roman" panose="02020603050405020304" pitchFamily="18" charset="0"/>
              </a:rPr>
              <a:t>2006</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Tom </a:t>
            </a:r>
            <a:r>
              <a:rPr lang="en-US" sz="2400" dirty="0" err="1">
                <a:latin typeface="Calibri" panose="020F0502020204030204" pitchFamily="34" charset="0"/>
                <a:ea typeface="Calibri" panose="020F0502020204030204" pitchFamily="34" charset="0"/>
                <a:cs typeface="Times New Roman" panose="02020603050405020304" pitchFamily="18" charset="0"/>
              </a:rPr>
              <a:t>Marcotte</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Stacy Benjamin</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Linda Johns</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Jim Fisher</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Noel Musson</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Beth Della Valle</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Maureen O’Meara</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Rebeccah Schaffner</a:t>
            </a:r>
          </a:p>
          <a:p>
            <a:pPr>
              <a:lnSpc>
                <a:spcPct val="107000"/>
              </a:lnSpc>
            </a:pPr>
            <a:r>
              <a:rPr lang="en-US" sz="2400" dirty="0" smtClean="0">
                <a:latin typeface="Calibri" panose="020F0502020204030204" pitchFamily="34" charset="0"/>
                <a:ea typeface="Calibri" panose="020F0502020204030204" pitchFamily="34" charset="0"/>
                <a:cs typeface="Times New Roman" panose="02020603050405020304" pitchFamily="18" charset="0"/>
              </a:rPr>
              <a:t>Hugh Cox</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Fred Marshall</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Helen Edmonds</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Josh McDonald</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Carl Eppich</a:t>
            </a:r>
          </a:p>
        </p:txBody>
      </p:sp>
    </p:spTree>
    <p:extLst>
      <p:ext uri="{BB962C8B-B14F-4D97-AF65-F5344CB8AC3E}">
        <p14:creationId xmlns:p14="http://schemas.microsoft.com/office/powerpoint/2010/main" val="3412318727"/>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55869"/>
            <a:ext cx="6096000" cy="7073731"/>
          </a:xfrm>
          <a:prstGeom prst="rect">
            <a:avLst/>
          </a:prstGeom>
        </p:spPr>
        <p:txBody>
          <a:bodyPr>
            <a:spAutoFit/>
          </a:bodyPr>
          <a:lstStyle/>
          <a:p>
            <a:pPr>
              <a:lnSpc>
                <a:spcPct val="107000"/>
              </a:lnSpc>
            </a:pPr>
            <a:r>
              <a:rPr lang="en-US" sz="2000" dirty="0"/>
              <a:t>Thank you previous MAP Board members:</a:t>
            </a:r>
          </a:p>
          <a:p>
            <a:pPr>
              <a:lnSpc>
                <a:spcPct val="107000"/>
              </a:lnSpc>
            </a:pPr>
            <a:endParaRPr lang="en-US" sz="2000"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u="sng" dirty="0" smtClean="0">
                <a:latin typeface="Calibri" panose="020F0502020204030204" pitchFamily="34" charset="0"/>
                <a:ea typeface="Calibri" panose="020F0502020204030204" pitchFamily="34" charset="0"/>
                <a:cs typeface="Times New Roman" panose="02020603050405020304" pitchFamily="18" charset="0"/>
              </a:rPr>
              <a:t>2007</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Noel Musson, President</a:t>
            </a:r>
          </a:p>
          <a:p>
            <a:pPr marL="457200" marR="0" indent="-457200">
              <a:lnSpc>
                <a:spcPct val="107000"/>
              </a:lnSpc>
              <a:spcBef>
                <a:spcPts val="0"/>
              </a:spcBef>
              <a:spcAft>
                <a:spcPts val="0"/>
              </a:spcAft>
            </a:pPr>
            <a:r>
              <a:rPr lang="en-US" sz="2400" dirty="0" smtClean="0">
                <a:latin typeface="Calibri" panose="020F0502020204030204" pitchFamily="34" charset="0"/>
                <a:ea typeface="Calibri" panose="020F0502020204030204" pitchFamily="34" charset="0"/>
                <a:cs typeface="Times New Roman" panose="02020603050405020304" pitchFamily="18" charset="0"/>
              </a:rPr>
              <a:t>Jim </a:t>
            </a:r>
            <a:r>
              <a:rPr lang="en-US" sz="2400" dirty="0">
                <a:latin typeface="Calibri" panose="020F0502020204030204" pitchFamily="34" charset="0"/>
                <a:ea typeface="Calibri" panose="020F0502020204030204" pitchFamily="34" charset="0"/>
                <a:cs typeface="Times New Roman" panose="02020603050405020304" pitchFamily="18" charset="0"/>
              </a:rPr>
              <a:t>Fisher</a:t>
            </a:r>
          </a:p>
          <a:p>
            <a:pPr marL="457200" marR="0" indent="-457200">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Hugh Coxe</a:t>
            </a:r>
          </a:p>
          <a:p>
            <a:pPr marL="457200" marR="0" indent="-457200">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Rebecca Schaffner</a:t>
            </a:r>
          </a:p>
          <a:p>
            <a:pPr marL="457200" marR="0" indent="-457200">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Judy East</a:t>
            </a:r>
          </a:p>
          <a:p>
            <a:pPr marL="457200" marR="0" indent="-457200">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Carl Eppich</a:t>
            </a:r>
          </a:p>
          <a:p>
            <a:pPr marL="457200" marR="0" indent="-457200">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Maureen O’Meara</a:t>
            </a:r>
          </a:p>
          <a:p>
            <a:pPr marL="457200" marR="0" indent="-457200">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Beth Della Valle</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Helen Edmonds</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Kathleen </a:t>
            </a:r>
            <a:r>
              <a:rPr lang="en-US" sz="2400" dirty="0" err="1" smtClean="0">
                <a:latin typeface="Calibri" panose="020F0502020204030204" pitchFamily="34" charset="0"/>
                <a:ea typeface="Calibri" panose="020F0502020204030204" pitchFamily="34" charset="0"/>
                <a:cs typeface="Times New Roman" panose="02020603050405020304" pitchFamily="18" charset="0"/>
              </a:rPr>
              <a:t>Leydon</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Jane Lafleur</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Linda Johns</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Stephen Condon</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Anne Krieg</a:t>
            </a:r>
          </a:p>
          <a:p>
            <a:pPr>
              <a:lnSpc>
                <a:spcPct val="107000"/>
              </a:lnSpc>
            </a:pPr>
            <a:r>
              <a:rPr lang="en-US" sz="24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230262405"/>
      </p:ext>
    </p:extLst>
  </p:cSld>
  <p:clrMapOvr>
    <a:masterClrMapping/>
  </p:clrMapOvr>
  <mc:AlternateContent xmlns:mc="http://schemas.openxmlformats.org/markup-compatibility/2006" xmlns:p14="http://schemas.microsoft.com/office/powerpoint/2010/main">
    <mc:Choice Requires="p14">
      <p:transition spd="slow" advClick="0" advTm="10000">
        <p14:flash/>
      </p:transition>
    </mc:Choice>
    <mc:Fallback xmlns="">
      <p:transition spd="slow" advClick="0" advTm="10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714" y="398036"/>
            <a:ext cx="6096000" cy="5696944"/>
          </a:xfrm>
          <a:prstGeom prst="rect">
            <a:avLst/>
          </a:prstGeom>
        </p:spPr>
        <p:txBody>
          <a:bodyPr>
            <a:spAutoFit/>
          </a:bodyPr>
          <a:lstStyle/>
          <a:p>
            <a:pPr>
              <a:lnSpc>
                <a:spcPct val="107000"/>
              </a:lnSpc>
            </a:pPr>
            <a:r>
              <a:rPr lang="en-US" sz="2000" dirty="0"/>
              <a:t>Thank you previous MAP Board members:</a:t>
            </a:r>
          </a:p>
          <a:p>
            <a:pPr>
              <a:lnSpc>
                <a:spcPct val="107000"/>
              </a:lnSpc>
            </a:pPr>
            <a:endParaRPr lang="en-US" sz="2000"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u="sng" dirty="0" smtClean="0">
                <a:latin typeface="Calibri" panose="020F0502020204030204" pitchFamily="34" charset="0"/>
                <a:ea typeface="Calibri" panose="020F0502020204030204" pitchFamily="34" charset="0"/>
                <a:cs typeface="Times New Roman" panose="02020603050405020304" pitchFamily="18" charset="0"/>
              </a:rPr>
              <a:t>2008</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dirty="0">
                <a:latin typeface="Calibri" panose="020F0502020204030204" pitchFamily="34" charset="0"/>
                <a:ea typeface="Calibri" panose="020F0502020204030204" pitchFamily="34" charset="0"/>
                <a:cs typeface="Times New Roman" panose="02020603050405020304" pitchFamily="18" charset="0"/>
              </a:rPr>
              <a:t>Maureen </a:t>
            </a:r>
            <a:r>
              <a:rPr lang="en-US" sz="2000" dirty="0" smtClean="0">
                <a:latin typeface="Calibri" panose="020F0502020204030204" pitchFamily="34" charset="0"/>
                <a:ea typeface="Calibri" panose="020F0502020204030204" pitchFamily="34" charset="0"/>
                <a:cs typeface="Times New Roman" panose="02020603050405020304" pitchFamily="18" charset="0"/>
              </a:rPr>
              <a:t>O’Meara </a:t>
            </a:r>
            <a:r>
              <a:rPr lang="en-US" sz="2000" dirty="0">
                <a:latin typeface="Calibri" panose="020F0502020204030204" pitchFamily="34" charset="0"/>
                <a:ea typeface="Calibri" panose="020F0502020204030204" pitchFamily="34" charset="0"/>
                <a:cs typeface="Times New Roman" panose="02020603050405020304" pitchFamily="18" charset="0"/>
              </a:rPr>
              <a:t>– President</a:t>
            </a:r>
          </a:p>
          <a:p>
            <a:r>
              <a:rPr lang="en-US" sz="2000" dirty="0">
                <a:latin typeface="Calibri" panose="020F0502020204030204" pitchFamily="34" charset="0"/>
                <a:ea typeface="Calibri" panose="020F0502020204030204" pitchFamily="34" charset="0"/>
                <a:cs typeface="Times New Roman" panose="02020603050405020304" pitchFamily="18" charset="0"/>
              </a:rPr>
              <a:t>Beth Della Valle – VP</a:t>
            </a:r>
          </a:p>
          <a:p>
            <a:r>
              <a:rPr lang="en-US" sz="2000" dirty="0">
                <a:latin typeface="Calibri" panose="020F0502020204030204" pitchFamily="34" charset="0"/>
                <a:ea typeface="Calibri" panose="020F0502020204030204" pitchFamily="34" charset="0"/>
                <a:cs typeface="Times New Roman" panose="02020603050405020304" pitchFamily="18" charset="0"/>
              </a:rPr>
              <a:t>Fred Marshall - Treasurer</a:t>
            </a:r>
          </a:p>
          <a:p>
            <a:r>
              <a:rPr lang="en-US" sz="2000" dirty="0">
                <a:latin typeface="Calibri" panose="020F0502020204030204" pitchFamily="34" charset="0"/>
                <a:ea typeface="Calibri" panose="020F0502020204030204" pitchFamily="34" charset="0"/>
                <a:cs typeface="Times New Roman" panose="02020603050405020304" pitchFamily="18" charset="0"/>
              </a:rPr>
              <a:t>Jim Fisher – Secretary, Membership, Web</a:t>
            </a:r>
          </a:p>
          <a:p>
            <a:r>
              <a:rPr lang="en-US" sz="2000" dirty="0">
                <a:latin typeface="Calibri" panose="020F0502020204030204" pitchFamily="34" charset="0"/>
                <a:ea typeface="Calibri" panose="020F0502020204030204" pitchFamily="34" charset="0"/>
                <a:cs typeface="Times New Roman" panose="02020603050405020304" pitchFamily="18" charset="0"/>
              </a:rPr>
              <a:t>Rebecca Schaffner – Newsletter Editor</a:t>
            </a:r>
          </a:p>
          <a:p>
            <a:r>
              <a:rPr lang="en-US" sz="2000" dirty="0">
                <a:latin typeface="Calibri" panose="020F0502020204030204" pitchFamily="34" charset="0"/>
                <a:ea typeface="Calibri" panose="020F0502020204030204" pitchFamily="34" charset="0"/>
                <a:cs typeface="Times New Roman" panose="02020603050405020304" pitchFamily="18" charset="0"/>
              </a:rPr>
              <a:t>Noel Musson</a:t>
            </a:r>
          </a:p>
          <a:p>
            <a:r>
              <a:rPr lang="en-US" sz="2000" dirty="0">
                <a:latin typeface="Calibri" panose="020F0502020204030204" pitchFamily="34" charset="0"/>
                <a:ea typeface="Calibri" panose="020F0502020204030204" pitchFamily="34" charset="0"/>
                <a:cs typeface="Times New Roman" panose="02020603050405020304" pitchFamily="18" charset="0"/>
              </a:rPr>
              <a:t>Stacy Benjamin</a:t>
            </a:r>
          </a:p>
          <a:p>
            <a:r>
              <a:rPr lang="en-US" sz="2000" dirty="0">
                <a:latin typeface="Calibri" panose="020F0502020204030204" pitchFamily="34" charset="0"/>
                <a:ea typeface="Calibri" panose="020F0502020204030204" pitchFamily="34" charset="0"/>
                <a:cs typeface="Times New Roman" panose="02020603050405020304" pitchFamily="18" charset="0"/>
              </a:rPr>
              <a:t>Hugh Coxe</a:t>
            </a:r>
          </a:p>
          <a:p>
            <a:r>
              <a:rPr lang="en-US" sz="2000" dirty="0">
                <a:latin typeface="Calibri" panose="020F0502020204030204" pitchFamily="34" charset="0"/>
                <a:ea typeface="Calibri" panose="020F0502020204030204" pitchFamily="34" charset="0"/>
                <a:cs typeface="Times New Roman" panose="02020603050405020304" pitchFamily="18" charset="0"/>
              </a:rPr>
              <a:t>Helen Edmonds</a:t>
            </a:r>
          </a:p>
          <a:p>
            <a:r>
              <a:rPr lang="en-US" sz="2000" dirty="0">
                <a:latin typeface="Calibri" panose="020F0502020204030204" pitchFamily="34" charset="0"/>
                <a:ea typeface="Calibri" panose="020F0502020204030204" pitchFamily="34" charset="0"/>
                <a:cs typeface="Times New Roman" panose="02020603050405020304" pitchFamily="18" charset="0"/>
              </a:rPr>
              <a:t>Carl Eppich</a:t>
            </a:r>
          </a:p>
          <a:p>
            <a:r>
              <a:rPr lang="en-US" sz="2000" dirty="0">
                <a:latin typeface="Calibri" panose="020F0502020204030204" pitchFamily="34" charset="0"/>
                <a:ea typeface="Calibri" panose="020F0502020204030204" pitchFamily="34" charset="0"/>
                <a:cs typeface="Times New Roman" panose="02020603050405020304" pitchFamily="18" charset="0"/>
              </a:rPr>
              <a:t>Linda Johns</a:t>
            </a:r>
          </a:p>
          <a:p>
            <a:r>
              <a:rPr lang="en-US" sz="2000" dirty="0">
                <a:latin typeface="Calibri" panose="020F0502020204030204" pitchFamily="34" charset="0"/>
                <a:ea typeface="Calibri" panose="020F0502020204030204" pitchFamily="34" charset="0"/>
                <a:cs typeface="Times New Roman" panose="02020603050405020304" pitchFamily="18" charset="0"/>
              </a:rPr>
              <a:t>Anne Krieg</a:t>
            </a:r>
          </a:p>
          <a:p>
            <a:r>
              <a:rPr lang="en-US" sz="2000" dirty="0">
                <a:latin typeface="Calibri" panose="020F0502020204030204" pitchFamily="34" charset="0"/>
                <a:ea typeface="Calibri" panose="020F0502020204030204" pitchFamily="34" charset="0"/>
                <a:cs typeface="Times New Roman" panose="02020603050405020304" pitchFamily="18" charset="0"/>
              </a:rPr>
              <a:t>Jane Lafleur</a:t>
            </a:r>
          </a:p>
          <a:p>
            <a:r>
              <a:rPr lang="en-US" sz="2000" dirty="0">
                <a:latin typeface="Calibri" panose="020F0502020204030204" pitchFamily="34" charset="0"/>
                <a:ea typeface="Calibri" panose="020F0502020204030204" pitchFamily="34" charset="0"/>
                <a:cs typeface="Times New Roman" panose="02020603050405020304" pitchFamily="18" charset="0"/>
              </a:rPr>
              <a:t>Judy Colby-George</a:t>
            </a:r>
          </a:p>
          <a:p>
            <a:r>
              <a:rPr lang="en-US" sz="2000" dirty="0">
                <a:latin typeface="Calibri" panose="020F0502020204030204" pitchFamily="34" charset="0"/>
                <a:ea typeface="Calibri" panose="020F0502020204030204" pitchFamily="34" charset="0"/>
                <a:cs typeface="Times New Roman" panose="02020603050405020304" pitchFamily="18" charset="0"/>
              </a:rPr>
              <a:t>Steve Condon</a:t>
            </a:r>
          </a:p>
        </p:txBody>
      </p:sp>
    </p:spTree>
    <p:extLst>
      <p:ext uri="{BB962C8B-B14F-4D97-AF65-F5344CB8AC3E}">
        <p14:creationId xmlns:p14="http://schemas.microsoft.com/office/powerpoint/2010/main" val="2886799909"/>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193" y="474453"/>
            <a:ext cx="5263895" cy="298474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6325" y="3436441"/>
            <a:ext cx="3883316" cy="31066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0088" y="2448598"/>
            <a:ext cx="5450465" cy="4094496"/>
          </a:xfrm>
          <a:prstGeom prst="rect">
            <a:avLst/>
          </a:prstGeom>
        </p:spPr>
      </p:pic>
    </p:spTree>
    <p:extLst>
      <p:ext uri="{BB962C8B-B14F-4D97-AF65-F5344CB8AC3E}">
        <p14:creationId xmlns:p14="http://schemas.microsoft.com/office/powerpoint/2010/main" val="1518500746"/>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12" y="217577"/>
            <a:ext cx="3238500" cy="431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7944" y="217577"/>
            <a:ext cx="3143250" cy="11811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7374" y="5318424"/>
            <a:ext cx="3143250" cy="107632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059" y="3448217"/>
            <a:ext cx="1961790" cy="2946532"/>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25396" y="1475660"/>
            <a:ext cx="2446739" cy="3670109"/>
          </a:xfrm>
          <a:prstGeom prst="rect">
            <a:avLst/>
          </a:prstGeom>
        </p:spPr>
      </p:pic>
      <p:pic>
        <p:nvPicPr>
          <p:cNvPr id="1028" name="Picture 4" descr="Related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2554" y="1774854"/>
            <a:ext cx="2857500" cy="16097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2018 computer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3346" y="4134998"/>
            <a:ext cx="4431401" cy="24926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pp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16927" y="568370"/>
            <a:ext cx="2491643" cy="1557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832292"/>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6723" y="330455"/>
            <a:ext cx="7942053" cy="5559342"/>
          </a:xfrm>
          <a:prstGeom prst="rect">
            <a:avLst/>
          </a:prstGeom>
        </p:spPr>
        <p:txBody>
          <a:bodyPr wrap="square">
            <a:spAutoFit/>
          </a:bodyPr>
          <a:lstStyle/>
          <a:p>
            <a:r>
              <a:rPr lang="en-US" sz="2400" dirty="0"/>
              <a:t>Thank you previous MAP Board members:</a:t>
            </a:r>
          </a:p>
          <a:p>
            <a:endParaRPr lang="en-US" sz="2400" u="sng" dirty="0" smtClean="0">
              <a:latin typeface="Calibri" panose="020F0502020204030204" pitchFamily="34" charset="0"/>
              <a:ea typeface="Calibri" panose="020F0502020204030204" pitchFamily="34" charset="0"/>
              <a:cs typeface="Times New Roman" panose="02020603050405020304" pitchFamily="18" charset="0"/>
            </a:endParaRPr>
          </a:p>
          <a:p>
            <a:r>
              <a:rPr lang="en-US" sz="2400" u="sng" dirty="0" smtClean="0">
                <a:latin typeface="Calibri" panose="020F0502020204030204" pitchFamily="34" charset="0"/>
                <a:ea typeface="Calibri" panose="020F0502020204030204" pitchFamily="34" charset="0"/>
                <a:cs typeface="Times New Roman" panose="02020603050405020304" pitchFamily="18" charset="0"/>
              </a:rPr>
              <a:t>2009</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r>
              <a:rPr lang="en-US" sz="2400" dirty="0">
                <a:latin typeface="Calibri" panose="020F0502020204030204" pitchFamily="34" charset="0"/>
                <a:ea typeface="Calibri" panose="020F0502020204030204" pitchFamily="34" charset="0"/>
                <a:cs typeface="Times New Roman" panose="02020603050405020304" pitchFamily="18" charset="0"/>
              </a:rPr>
              <a:t>Maureen O’Meara, President</a:t>
            </a:r>
          </a:p>
          <a:p>
            <a:r>
              <a:rPr lang="en-US" sz="2400" dirty="0">
                <a:latin typeface="Calibri" panose="020F0502020204030204" pitchFamily="34" charset="0"/>
                <a:ea typeface="Calibri" panose="020F0502020204030204" pitchFamily="34" charset="0"/>
                <a:cs typeface="Times New Roman" panose="02020603050405020304" pitchFamily="18" charset="0"/>
              </a:rPr>
              <a:t>Beth Della Valle, VP</a:t>
            </a:r>
          </a:p>
          <a:p>
            <a:r>
              <a:rPr lang="en-US" sz="2400" dirty="0">
                <a:latin typeface="Calibri" panose="020F0502020204030204" pitchFamily="34" charset="0"/>
                <a:ea typeface="Calibri" panose="020F0502020204030204" pitchFamily="34" charset="0"/>
                <a:cs typeface="Times New Roman" panose="02020603050405020304" pitchFamily="18" charset="0"/>
              </a:rPr>
              <a:t>Fred Marshall, Treasurer</a:t>
            </a:r>
          </a:p>
          <a:p>
            <a:r>
              <a:rPr lang="en-US" sz="2400" dirty="0">
                <a:latin typeface="Calibri" panose="020F0502020204030204" pitchFamily="34" charset="0"/>
                <a:ea typeface="Calibri" panose="020F0502020204030204" pitchFamily="34" charset="0"/>
                <a:cs typeface="Times New Roman" panose="02020603050405020304" pitchFamily="18" charset="0"/>
              </a:rPr>
              <a:t>Linda Johns, Recording Secretary </a:t>
            </a:r>
          </a:p>
          <a:p>
            <a:r>
              <a:rPr lang="en-US" sz="2400" dirty="0">
                <a:latin typeface="Calibri" panose="020F0502020204030204" pitchFamily="34" charset="0"/>
                <a:ea typeface="Calibri" panose="020F0502020204030204" pitchFamily="34" charset="0"/>
                <a:cs typeface="Times New Roman" panose="02020603050405020304" pitchFamily="18" charset="0"/>
              </a:rPr>
              <a:t>Helen Edmunds</a:t>
            </a:r>
          </a:p>
          <a:p>
            <a:r>
              <a:rPr lang="en-US" sz="2400" dirty="0">
                <a:latin typeface="Calibri" panose="020F0502020204030204" pitchFamily="34" charset="0"/>
                <a:ea typeface="Calibri" panose="020F0502020204030204" pitchFamily="34" charset="0"/>
                <a:cs typeface="Times New Roman" panose="02020603050405020304" pitchFamily="18" charset="0"/>
              </a:rPr>
              <a:t>Rebecca Schaffner</a:t>
            </a:r>
          </a:p>
          <a:p>
            <a:r>
              <a:rPr lang="en-US" sz="2400" dirty="0">
                <a:latin typeface="Calibri" panose="020F0502020204030204" pitchFamily="34" charset="0"/>
                <a:ea typeface="Calibri" panose="020F0502020204030204" pitchFamily="34" charset="0"/>
                <a:cs typeface="Times New Roman" panose="02020603050405020304" pitchFamily="18" charset="0"/>
              </a:rPr>
              <a:t>Stacy Benjamin</a:t>
            </a:r>
            <a:br>
              <a:rPr lang="en-US" sz="2400" dirty="0">
                <a:latin typeface="Calibri" panose="020F0502020204030204" pitchFamily="34" charset="0"/>
                <a:ea typeface="Calibri" panose="020F0502020204030204" pitchFamily="34" charset="0"/>
                <a:cs typeface="Times New Roman" panose="02020603050405020304" pitchFamily="18" charset="0"/>
              </a:rPr>
            </a:br>
            <a:r>
              <a:rPr lang="en-US" sz="2400" dirty="0">
                <a:latin typeface="Calibri" panose="020F0502020204030204" pitchFamily="34" charset="0"/>
                <a:ea typeface="Calibri" panose="020F0502020204030204" pitchFamily="34" charset="0"/>
                <a:cs typeface="Times New Roman" panose="02020603050405020304" pitchFamily="18" charset="0"/>
              </a:rPr>
              <a:t>Jane Lafleur</a:t>
            </a:r>
          </a:p>
          <a:p>
            <a:r>
              <a:rPr lang="en-US" sz="2400" dirty="0">
                <a:latin typeface="Calibri" panose="020F0502020204030204" pitchFamily="34" charset="0"/>
                <a:ea typeface="Calibri" panose="020F0502020204030204" pitchFamily="34" charset="0"/>
                <a:cs typeface="Times New Roman" panose="02020603050405020304" pitchFamily="18" charset="0"/>
              </a:rPr>
              <a:t>Hugh Coxe</a:t>
            </a:r>
          </a:p>
          <a:p>
            <a:r>
              <a:rPr lang="en-US" sz="2400" dirty="0">
                <a:latin typeface="Calibri" panose="020F0502020204030204" pitchFamily="34" charset="0"/>
                <a:ea typeface="Calibri" panose="020F0502020204030204" pitchFamily="34" charset="0"/>
                <a:cs typeface="Times New Roman" panose="02020603050405020304" pitchFamily="18" charset="0"/>
              </a:rPr>
              <a:t>Anne Krieg</a:t>
            </a:r>
          </a:p>
          <a:p>
            <a:r>
              <a:rPr lang="en-US" sz="2400" dirty="0">
                <a:latin typeface="Calibri" panose="020F0502020204030204" pitchFamily="34" charset="0"/>
                <a:ea typeface="Calibri" panose="020F0502020204030204" pitchFamily="34" charset="0"/>
                <a:cs typeface="Times New Roman" panose="02020603050405020304" pitchFamily="18" charset="0"/>
              </a:rPr>
              <a:t>Mac </a:t>
            </a:r>
            <a:r>
              <a:rPr lang="en-US" sz="2400" dirty="0" err="1">
                <a:latin typeface="Calibri" panose="020F0502020204030204" pitchFamily="34" charset="0"/>
                <a:ea typeface="Calibri" panose="020F0502020204030204" pitchFamily="34" charset="0"/>
                <a:cs typeface="Times New Roman" panose="02020603050405020304" pitchFamily="18" charset="0"/>
              </a:rPr>
              <a:t>Stocco</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560197894"/>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2166" y="687860"/>
            <a:ext cx="9080740" cy="5534207"/>
          </a:xfrm>
          <a:prstGeom prst="rect">
            <a:avLst/>
          </a:prstGeom>
        </p:spPr>
        <p:txBody>
          <a:bodyPr wrap="square">
            <a:spAutoFit/>
          </a:bodyPr>
          <a:lstStyle/>
          <a:p>
            <a:pPr>
              <a:lnSpc>
                <a:spcPct val="107000"/>
              </a:lnSpc>
            </a:pPr>
            <a:r>
              <a:rPr lang="en-US" sz="2800" dirty="0"/>
              <a:t>Thank you previous MAP Board members:</a:t>
            </a:r>
          </a:p>
          <a:p>
            <a:pPr>
              <a:lnSpc>
                <a:spcPct val="107000"/>
              </a:lnSpc>
            </a:pPr>
            <a:endParaRPr lang="en-US" sz="2800"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800" u="sng" dirty="0" smtClean="0">
                <a:latin typeface="Calibri" panose="020F0502020204030204" pitchFamily="34" charset="0"/>
                <a:ea typeface="Calibri" panose="020F0502020204030204" pitchFamily="34" charset="0"/>
                <a:cs typeface="Times New Roman" panose="02020603050405020304" pitchFamily="18" charset="0"/>
              </a:rPr>
              <a:t>2010</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Beth Della Valle, President</a:t>
            </a: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Carol Eyerman, Vice President</a:t>
            </a:r>
          </a:p>
          <a:p>
            <a:r>
              <a:rPr lang="en-US" sz="2800" dirty="0">
                <a:latin typeface="Calibri" panose="020F0502020204030204" pitchFamily="34" charset="0"/>
                <a:ea typeface="Calibri" panose="020F0502020204030204" pitchFamily="34" charset="0"/>
                <a:cs typeface="Times New Roman" panose="02020603050405020304" pitchFamily="18" charset="0"/>
              </a:rPr>
              <a:t>Fred Marshall, Treasurer</a:t>
            </a: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Judy East, Membership Secretary</a:t>
            </a: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Tex Haeuser, Legislative Policy chair</a:t>
            </a:r>
          </a:p>
          <a:p>
            <a:r>
              <a:rPr lang="en-US" sz="2800" dirty="0">
                <a:latin typeface="Calibri" panose="020F0502020204030204" pitchFamily="34" charset="0"/>
                <a:ea typeface="Calibri" panose="020F0502020204030204" pitchFamily="34" charset="0"/>
                <a:cs typeface="Times New Roman" panose="02020603050405020304" pitchFamily="18" charset="0"/>
              </a:rPr>
              <a:t>Rebecca Schaffner</a:t>
            </a: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Stacy Benjamin</a:t>
            </a:r>
          </a:p>
          <a:p>
            <a:r>
              <a:rPr lang="en-US" sz="2800" dirty="0">
                <a:latin typeface="Calibri" panose="020F0502020204030204" pitchFamily="34" charset="0"/>
                <a:ea typeface="Calibri" panose="020F0502020204030204" pitchFamily="34" charset="0"/>
                <a:cs typeface="Times New Roman" panose="02020603050405020304" pitchFamily="18" charset="0"/>
              </a:rPr>
              <a:t>Judy Colby-George</a:t>
            </a:r>
          </a:p>
          <a:p>
            <a:pPr>
              <a:lnSpc>
                <a:spcPct val="107000"/>
              </a:lnSpc>
            </a:pPr>
            <a:r>
              <a:rPr lang="en-US" sz="2800" dirty="0">
                <a:latin typeface="Calibri" panose="020F0502020204030204" pitchFamily="34" charset="0"/>
                <a:ea typeface="Calibri" panose="020F0502020204030204" pitchFamily="34" charset="0"/>
                <a:cs typeface="Times New Roman" panose="02020603050405020304" pitchFamily="18" charset="0"/>
              </a:rPr>
              <a:t>Rod Melanson</a:t>
            </a:r>
          </a:p>
        </p:txBody>
      </p:sp>
    </p:spTree>
    <p:extLst>
      <p:ext uri="{BB962C8B-B14F-4D97-AF65-F5344CB8AC3E}">
        <p14:creationId xmlns:p14="http://schemas.microsoft.com/office/powerpoint/2010/main" val="1321262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advTm="10000">
        <p15:prstTrans prst="fallOver"/>
      </p:transition>
    </mc:Choice>
    <mc:Fallback xmlns="">
      <p:transition spd="slow" advClick="0" advTm="10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88" y="203260"/>
            <a:ext cx="3571875" cy="20002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908" y="338108"/>
            <a:ext cx="4762500" cy="20066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5423" y="2589603"/>
            <a:ext cx="3571875" cy="15811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837" y="2589603"/>
            <a:ext cx="2847975" cy="16002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457" y="5222288"/>
            <a:ext cx="10058400" cy="121151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75763" y="2327011"/>
            <a:ext cx="3257550" cy="2771775"/>
          </a:xfrm>
          <a:prstGeom prst="rect">
            <a:avLst/>
          </a:prstGeom>
        </p:spPr>
      </p:pic>
    </p:spTree>
    <p:extLst>
      <p:ext uri="{BB962C8B-B14F-4D97-AF65-F5344CB8AC3E}">
        <p14:creationId xmlns:p14="http://schemas.microsoft.com/office/powerpoint/2010/main" val="1333505217"/>
      </p:ext>
    </p:extLst>
  </p:cSld>
  <p:clrMapOvr>
    <a:masterClrMapping/>
  </p:clrMapOvr>
  <p:transition spd="slow" advClick="0" advTm="10000">
    <p:push dir="u"/>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5517" y="454947"/>
            <a:ext cx="8218098" cy="4756880"/>
          </a:xfrm>
          <a:prstGeom prst="rect">
            <a:avLst/>
          </a:prstGeom>
        </p:spPr>
        <p:txBody>
          <a:bodyPr wrap="square">
            <a:spAutoFit/>
          </a:bodyPr>
          <a:lstStyle/>
          <a:p>
            <a:pPr>
              <a:lnSpc>
                <a:spcPct val="107000"/>
              </a:lnSpc>
            </a:pPr>
            <a:r>
              <a:rPr lang="en-US" sz="2400" dirty="0"/>
              <a:t>Thank you previous MAP Board members:</a:t>
            </a:r>
          </a:p>
          <a:p>
            <a:pPr>
              <a:lnSpc>
                <a:spcPct val="107000"/>
              </a:lnSpc>
            </a:pPr>
            <a:endParaRPr lang="en-US" sz="2400" u="sng"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u="sng" dirty="0" smtClean="0">
                <a:latin typeface="Calibri" panose="020F0502020204030204" pitchFamily="34" charset="0"/>
                <a:ea typeface="Calibri" panose="020F0502020204030204" pitchFamily="34" charset="0"/>
                <a:cs typeface="Times New Roman" panose="02020603050405020304" pitchFamily="18" charset="0"/>
              </a:rPr>
              <a:t>2011</a:t>
            </a:r>
            <a:endParaRPr lang="en-US" sz="2400" dirty="0" smtClean="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400" dirty="0" smtClean="0">
                <a:latin typeface="Calibri" panose="020F0502020204030204" pitchFamily="34" charset="0"/>
                <a:ea typeface="Calibri" panose="020F0502020204030204" pitchFamily="34" charset="0"/>
                <a:cs typeface="Times New Roman" panose="02020603050405020304" pitchFamily="18" charset="0"/>
              </a:rPr>
              <a:t>Beth Della Valle, President</a:t>
            </a:r>
          </a:p>
          <a:p>
            <a:pPr>
              <a:lnSpc>
                <a:spcPct val="107000"/>
              </a:lnSpc>
            </a:pPr>
            <a:r>
              <a:rPr lang="en-US" sz="2400" dirty="0" smtClean="0">
                <a:latin typeface="Calibri" panose="020F0502020204030204" pitchFamily="34" charset="0"/>
                <a:ea typeface="Calibri" panose="020F0502020204030204" pitchFamily="34" charset="0"/>
                <a:cs typeface="Times New Roman" panose="02020603050405020304" pitchFamily="18" charset="0"/>
              </a:rPr>
              <a:t>Carol Eyerman, Vice President</a:t>
            </a:r>
          </a:p>
          <a:p>
            <a:r>
              <a:rPr lang="en-US" sz="2400" dirty="0" smtClean="0">
                <a:latin typeface="Calibri" panose="020F0502020204030204" pitchFamily="34" charset="0"/>
                <a:ea typeface="Calibri" panose="020F0502020204030204" pitchFamily="34" charset="0"/>
                <a:cs typeface="Times New Roman" panose="02020603050405020304" pitchFamily="18" charset="0"/>
              </a:rPr>
              <a:t>Fred Marshall, Treasurer</a:t>
            </a:r>
          </a:p>
          <a:p>
            <a:pPr>
              <a:lnSpc>
                <a:spcPct val="107000"/>
              </a:lnSpc>
            </a:pPr>
            <a:r>
              <a:rPr lang="en-US" sz="2400" dirty="0" smtClean="0">
                <a:latin typeface="Calibri" panose="020F0502020204030204" pitchFamily="34" charset="0"/>
                <a:ea typeface="Calibri" panose="020F0502020204030204" pitchFamily="34" charset="0"/>
                <a:cs typeface="Times New Roman" panose="02020603050405020304" pitchFamily="18" charset="0"/>
              </a:rPr>
              <a:t>Judy East, Membership Secretary</a:t>
            </a:r>
          </a:p>
          <a:p>
            <a:pPr>
              <a:lnSpc>
                <a:spcPct val="107000"/>
              </a:lnSpc>
            </a:pPr>
            <a:r>
              <a:rPr lang="en-US" sz="2400" dirty="0" smtClean="0">
                <a:latin typeface="Calibri" panose="020F0502020204030204" pitchFamily="34" charset="0"/>
                <a:ea typeface="Calibri" panose="020F0502020204030204" pitchFamily="34" charset="0"/>
                <a:cs typeface="Times New Roman" panose="02020603050405020304" pitchFamily="18" charset="0"/>
              </a:rPr>
              <a:t>Tex Haeuser, Legislative Policy chair</a:t>
            </a:r>
          </a:p>
          <a:p>
            <a:r>
              <a:rPr lang="en-US" sz="2400" dirty="0" smtClean="0">
                <a:latin typeface="Calibri" panose="020F0502020204030204" pitchFamily="34" charset="0"/>
                <a:ea typeface="Calibri" panose="020F0502020204030204" pitchFamily="34" charset="0"/>
                <a:cs typeface="Times New Roman" panose="02020603050405020304" pitchFamily="18" charset="0"/>
              </a:rPr>
              <a:t>Rebecca Schaffner</a:t>
            </a:r>
          </a:p>
          <a:p>
            <a:pPr>
              <a:lnSpc>
                <a:spcPct val="107000"/>
              </a:lnSpc>
            </a:pPr>
            <a:r>
              <a:rPr lang="en-US" sz="2400" dirty="0" smtClean="0">
                <a:latin typeface="Calibri" panose="020F0502020204030204" pitchFamily="34" charset="0"/>
                <a:ea typeface="Calibri" panose="020F0502020204030204" pitchFamily="34" charset="0"/>
                <a:cs typeface="Times New Roman" panose="02020603050405020304" pitchFamily="18" charset="0"/>
              </a:rPr>
              <a:t>Stacy Benjamin</a:t>
            </a:r>
          </a:p>
          <a:p>
            <a:r>
              <a:rPr lang="en-US" sz="2400" dirty="0" smtClean="0">
                <a:latin typeface="Calibri" panose="020F0502020204030204" pitchFamily="34" charset="0"/>
                <a:ea typeface="Calibri" panose="020F0502020204030204" pitchFamily="34" charset="0"/>
                <a:cs typeface="Times New Roman" panose="02020603050405020304" pitchFamily="18" charset="0"/>
              </a:rPr>
              <a:t>Judy Colby-George</a:t>
            </a:r>
          </a:p>
          <a:p>
            <a:pPr>
              <a:lnSpc>
                <a:spcPct val="107000"/>
              </a:lnSpc>
            </a:pPr>
            <a:r>
              <a:rPr lang="en-US" sz="2400" dirty="0" smtClean="0">
                <a:latin typeface="Calibri" panose="020F0502020204030204" pitchFamily="34" charset="0"/>
                <a:ea typeface="Calibri" panose="020F0502020204030204" pitchFamily="34" charset="0"/>
                <a:cs typeface="Times New Roman" panose="02020603050405020304" pitchFamily="18" charset="0"/>
              </a:rPr>
              <a:t>Rod Melanson</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77563747"/>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404" y="1570846"/>
            <a:ext cx="3289300" cy="48895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588" y="247889"/>
            <a:ext cx="2072700" cy="306121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63023" y="135746"/>
            <a:ext cx="2286000" cy="338328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0792" y="0"/>
            <a:ext cx="2314612" cy="373809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3638" y="4145771"/>
            <a:ext cx="3143250" cy="231457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8390" y="739595"/>
            <a:ext cx="2042812" cy="3061218"/>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3323" y="3963286"/>
            <a:ext cx="2971800" cy="1655064"/>
          </a:xfrm>
          <a:prstGeom prst="rect">
            <a:avLst/>
          </a:prstGeom>
        </p:spPr>
      </p:pic>
    </p:spTree>
    <p:extLst>
      <p:ext uri="{BB962C8B-B14F-4D97-AF65-F5344CB8AC3E}">
        <p14:creationId xmlns:p14="http://schemas.microsoft.com/office/powerpoint/2010/main" val="4079938970"/>
      </p:ext>
    </p:extLst>
  </p:cSld>
  <p:clrMapOvr>
    <a:masterClrMapping/>
  </p:clrMapOvr>
  <p:transition spd="slow" advClick="0" advTm="10000">
    <p:randomBar dir="ver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1229" y="337998"/>
            <a:ext cx="7286445" cy="6192336"/>
          </a:xfrm>
          <a:prstGeom prst="rect">
            <a:avLst/>
          </a:prstGeom>
        </p:spPr>
        <p:txBody>
          <a:bodyPr wrap="square">
            <a:spAutoFit/>
          </a:bodyPr>
          <a:lstStyle/>
          <a:p>
            <a:pPr>
              <a:lnSpc>
                <a:spcPct val="107000"/>
              </a:lnSpc>
              <a:spcAft>
                <a:spcPts val="800"/>
              </a:spcAft>
            </a:pPr>
            <a:r>
              <a:rPr lang="en-US" sz="2000" dirty="0"/>
              <a:t>Thank you previous MAP Board members:</a:t>
            </a:r>
          </a:p>
          <a:p>
            <a:pPr>
              <a:lnSpc>
                <a:spcPct val="107000"/>
              </a:lnSpc>
              <a:spcAft>
                <a:spcPts val="800"/>
              </a:spcAft>
            </a:pPr>
            <a:r>
              <a:rPr lang="en-US" sz="2000" u="sng" dirty="0" smtClean="0">
                <a:latin typeface="Calibri" panose="020F0502020204030204" pitchFamily="34" charset="0"/>
                <a:ea typeface="Calibri" panose="020F0502020204030204" pitchFamily="34" charset="0"/>
                <a:cs typeface="Times New Roman" panose="02020603050405020304" pitchFamily="18" charset="0"/>
              </a:rPr>
              <a:t>2012</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Beth Della Valle, President</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Lynne Seeley, Vice President</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Fred Marshall, Treasurer</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Jessa Berna, Website Administrator</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Judy East, Membership Secretary</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Misty Gorski, Newsletter Coordinator</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Tex Haeuser, Legislative Policy chair</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Evan Richert, Recording secretary</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Stacy Benjamin</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Ethan Croce</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Sarah Curran</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Andrew Deci</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Jay </a:t>
            </a:r>
            <a:r>
              <a:rPr lang="en-US" sz="2000" dirty="0" err="1">
                <a:latin typeface="Calibri" panose="020F0502020204030204" pitchFamily="34" charset="0"/>
                <a:ea typeface="Calibri" panose="020F0502020204030204" pitchFamily="34" charset="0"/>
                <a:cs typeface="Times New Roman" panose="02020603050405020304" pitchFamily="18" charset="0"/>
              </a:rPr>
              <a:t>Kamm</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Amanda Lessard</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Rod Melanson</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088299735"/>
      </p:ext>
    </p:extLst>
  </p:cSld>
  <p:clrMapOvr>
    <a:masterClrMapping/>
  </p:clrMapOvr>
  <p:transition spd="slow" advClick="0" advTm="10000">
    <p:push dir="u"/>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006" y="220692"/>
            <a:ext cx="3143250" cy="2362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105" y="2003218"/>
            <a:ext cx="3239676" cy="428029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7844" y="379188"/>
            <a:ext cx="3017520" cy="220370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4131" y="2813564"/>
            <a:ext cx="2814367" cy="369279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3209" y="3857070"/>
            <a:ext cx="2139644" cy="270373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8498" y="0"/>
            <a:ext cx="3871974" cy="3801998"/>
          </a:xfrm>
          <a:prstGeom prst="rect">
            <a:avLst/>
          </a:prstGeom>
        </p:spPr>
      </p:pic>
    </p:spTree>
    <p:extLst>
      <p:ext uri="{BB962C8B-B14F-4D97-AF65-F5344CB8AC3E}">
        <p14:creationId xmlns:p14="http://schemas.microsoft.com/office/powerpoint/2010/main" val="2543757353"/>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3155" y="565350"/>
            <a:ext cx="6096000" cy="5533694"/>
          </a:xfrm>
          <a:prstGeom prst="rect">
            <a:avLst/>
          </a:prstGeom>
        </p:spPr>
        <p:txBody>
          <a:bodyPr>
            <a:spAutoFit/>
          </a:bodyPr>
          <a:lstStyle/>
          <a:p>
            <a:pPr>
              <a:lnSpc>
                <a:spcPct val="107000"/>
              </a:lnSpc>
              <a:spcAft>
                <a:spcPts val="800"/>
              </a:spcAft>
            </a:pPr>
            <a:r>
              <a:rPr lang="en-US" dirty="0"/>
              <a:t>T</a:t>
            </a:r>
            <a:r>
              <a:rPr lang="en-US" sz="2000" dirty="0"/>
              <a:t>hank you previous MAP Board members:</a:t>
            </a:r>
          </a:p>
          <a:p>
            <a:pPr>
              <a:lnSpc>
                <a:spcPct val="107000"/>
              </a:lnSpc>
              <a:spcAft>
                <a:spcPts val="800"/>
              </a:spcAft>
            </a:pPr>
            <a:r>
              <a:rPr lang="en-US" sz="2000" u="sng" dirty="0" smtClean="0">
                <a:latin typeface="Calibri" panose="020F0502020204030204" pitchFamily="34" charset="0"/>
                <a:ea typeface="Calibri" panose="020F0502020204030204" pitchFamily="34" charset="0"/>
                <a:cs typeface="Times New Roman" panose="02020603050405020304" pitchFamily="18" charset="0"/>
              </a:rPr>
              <a:t>2016</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Carol Eyerman, President</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Lynne Seeley, Vice President</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Phil Carey, Treasurer</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Ethan Croce, Recording Secretary</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Amanda Lessard, Membership Secretary/Awards</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Sarah Curran, Past President</a:t>
            </a:r>
          </a:p>
          <a:p>
            <a:pPr>
              <a:lnSpc>
                <a:spcPct val="107000"/>
              </a:lnSpc>
            </a:pPr>
            <a:r>
              <a:rPr lang="es-CO" sz="2000" dirty="0">
                <a:latin typeface="Calibri" panose="020F0502020204030204" pitchFamily="34" charset="0"/>
                <a:ea typeface="Calibri" panose="020F0502020204030204" pitchFamily="34" charset="0"/>
                <a:cs typeface="Times New Roman" panose="02020603050405020304" pitchFamily="18" charset="0"/>
              </a:rPr>
              <a:t>Amanda Bunker</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CO" sz="2000" dirty="0">
                <a:latin typeface="Calibri" panose="020F0502020204030204" pitchFamily="34" charset="0"/>
                <a:ea typeface="Calibri" panose="020F0502020204030204" pitchFamily="34" charset="0"/>
                <a:cs typeface="Times New Roman" panose="02020603050405020304" pitchFamily="18" charset="0"/>
              </a:rPr>
              <a:t>Anne Krieg</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CO" sz="2000" dirty="0">
                <a:latin typeface="Calibri" panose="020F0502020204030204" pitchFamily="34" charset="0"/>
                <a:ea typeface="Calibri" panose="020F0502020204030204" pitchFamily="34" charset="0"/>
                <a:cs typeface="Times New Roman" panose="02020603050405020304" pitchFamily="18" charset="0"/>
              </a:rPr>
              <a:t>Jamie Francomano</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Mark Lapping</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Tom Martin</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Carl Eppich</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Jamel Torres</a:t>
            </a:r>
          </a:p>
          <a:p>
            <a:pPr>
              <a:lnSpc>
                <a:spcPct val="107000"/>
              </a:lnSpc>
            </a:pPr>
            <a:r>
              <a:rPr lang="en-US"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078146416"/>
      </p:ext>
    </p:extLst>
  </p:cSld>
  <p:clrMapOvr>
    <a:masterClrMapping/>
  </p:clrMapOvr>
  <p:transition spd="slow" advClick="0" advTm="10000">
    <p:randomBar dir="ver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6386" y="1928629"/>
            <a:ext cx="4136278" cy="354051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7109" y="286827"/>
            <a:ext cx="4669811" cy="3502360"/>
          </a:xfrm>
          <a:prstGeom prst="rect">
            <a:avLst/>
          </a:prstGeom>
        </p:spPr>
      </p:pic>
    </p:spTree>
    <p:extLst>
      <p:ext uri="{BB962C8B-B14F-4D97-AF65-F5344CB8AC3E}">
        <p14:creationId xmlns:p14="http://schemas.microsoft.com/office/powerpoint/2010/main" val="1819150227"/>
      </p:ext>
    </p:extLst>
  </p:cSld>
  <p:clrMapOvr>
    <a:masterClrMapping/>
  </p:clrMapOvr>
  <mc:AlternateContent xmlns:mc="http://schemas.openxmlformats.org/markup-compatibility/2006" xmlns:p14="http://schemas.microsoft.com/office/powerpoint/2010/main">
    <mc:Choice Requires="p14">
      <p:transition spd="slow" advClick="0" advTm="10000">
        <p14:flash/>
      </p:transition>
    </mc:Choice>
    <mc:Fallback xmlns="">
      <p:transition spd="slow" advClick="0" advTm="10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8620" y="2282226"/>
            <a:ext cx="5715000" cy="38290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280" y="401129"/>
            <a:ext cx="5312434" cy="3187460"/>
          </a:xfrm>
          <a:prstGeom prst="rect">
            <a:avLst/>
          </a:prstGeom>
        </p:spPr>
      </p:pic>
    </p:spTree>
    <p:extLst>
      <p:ext uri="{BB962C8B-B14F-4D97-AF65-F5344CB8AC3E}">
        <p14:creationId xmlns:p14="http://schemas.microsoft.com/office/powerpoint/2010/main" val="1875803568"/>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3374" y="356783"/>
            <a:ext cx="6096000" cy="5566652"/>
          </a:xfrm>
          <a:prstGeom prst="rect">
            <a:avLst/>
          </a:prstGeom>
        </p:spPr>
        <p:txBody>
          <a:bodyPr>
            <a:spAutoFit/>
          </a:bodyPr>
          <a:lstStyle/>
          <a:p>
            <a:pPr>
              <a:lnSpc>
                <a:spcPct val="107000"/>
              </a:lnSpc>
              <a:spcAft>
                <a:spcPts val="800"/>
              </a:spcAft>
            </a:pPr>
            <a:r>
              <a:rPr lang="en-US" sz="2000" dirty="0"/>
              <a:t>Thank you previous MAP Board members:</a:t>
            </a:r>
          </a:p>
          <a:p>
            <a:pPr>
              <a:lnSpc>
                <a:spcPct val="107000"/>
              </a:lnSpc>
              <a:spcAft>
                <a:spcPts val="800"/>
              </a:spcAft>
            </a:pPr>
            <a:r>
              <a:rPr lang="en-US" sz="2000" u="sng" dirty="0" smtClean="0">
                <a:latin typeface="Calibri" panose="020F0502020204030204" pitchFamily="34" charset="0"/>
                <a:ea typeface="Calibri" panose="020F0502020204030204" pitchFamily="34" charset="0"/>
                <a:cs typeface="Times New Roman" panose="02020603050405020304" pitchFamily="18" charset="0"/>
              </a:rPr>
              <a:t>2017</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Carol Eyerman, President</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Lynne Seeley, Vice President</a:t>
            </a:r>
          </a:p>
          <a:p>
            <a:pPr>
              <a:lnSpc>
                <a:spcPct val="107000"/>
              </a:lnSpc>
            </a:pPr>
            <a:r>
              <a:rPr lang="en-US" sz="2000" dirty="0" smtClean="0">
                <a:latin typeface="Calibri" panose="020F0502020204030204" pitchFamily="34" charset="0"/>
                <a:ea typeface="Calibri" panose="020F0502020204030204" pitchFamily="34" charset="0"/>
                <a:cs typeface="Times New Roman" panose="02020603050405020304" pitchFamily="18" charset="0"/>
              </a:rPr>
              <a:t>Ethan </a:t>
            </a:r>
            <a:r>
              <a:rPr lang="en-US" sz="2000" dirty="0">
                <a:latin typeface="Calibri" panose="020F0502020204030204" pitchFamily="34" charset="0"/>
                <a:ea typeface="Calibri" panose="020F0502020204030204" pitchFamily="34" charset="0"/>
                <a:cs typeface="Times New Roman" panose="02020603050405020304" pitchFamily="18" charset="0"/>
              </a:rPr>
              <a:t>Croce, Recording Secretary</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Jim Fisher, Membership Secretary/Awards</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Sarah Curran, Past President</a:t>
            </a:r>
          </a:p>
          <a:p>
            <a:pPr>
              <a:lnSpc>
                <a:spcPct val="107000"/>
              </a:lnSpc>
            </a:pPr>
            <a:r>
              <a:rPr lang="es-CO" sz="2000" dirty="0">
                <a:latin typeface="Calibri" panose="020F0502020204030204" pitchFamily="34" charset="0"/>
                <a:ea typeface="Calibri" panose="020F0502020204030204" pitchFamily="34" charset="0"/>
                <a:cs typeface="Times New Roman" panose="02020603050405020304" pitchFamily="18" charset="0"/>
              </a:rPr>
              <a:t>Amanda Bunker</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CO" sz="2000" dirty="0">
                <a:latin typeface="Calibri" panose="020F0502020204030204" pitchFamily="34" charset="0"/>
                <a:ea typeface="Calibri" panose="020F0502020204030204" pitchFamily="34" charset="0"/>
                <a:cs typeface="Times New Roman" panose="02020603050405020304" pitchFamily="18" charset="0"/>
              </a:rPr>
              <a:t>Anne Krieg</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s-CO" sz="2000" dirty="0">
                <a:latin typeface="Calibri" panose="020F0502020204030204" pitchFamily="34" charset="0"/>
                <a:ea typeface="Calibri" panose="020F0502020204030204" pitchFamily="34" charset="0"/>
                <a:cs typeface="Times New Roman" panose="02020603050405020304" pitchFamily="18" charset="0"/>
              </a:rPr>
              <a:t>Jamie Francomano</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Mark Lapping</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Tom Martin</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Carl Eppich</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Jamel Torres</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Hugh Coxe</a:t>
            </a:r>
          </a:p>
          <a:p>
            <a:pPr>
              <a:lnSpc>
                <a:spcPct val="107000"/>
              </a:lnSpc>
            </a:pPr>
            <a:r>
              <a:rPr lang="en-US" sz="2000" dirty="0">
                <a:latin typeface="Calibri" panose="020F0502020204030204" pitchFamily="34" charset="0"/>
                <a:ea typeface="Calibri" panose="020F0502020204030204" pitchFamily="34" charset="0"/>
                <a:cs typeface="Times New Roman" panose="02020603050405020304" pitchFamily="18" charset="0"/>
              </a:rPr>
              <a:t>Samantha Horn-Olsen</a:t>
            </a:r>
          </a:p>
        </p:txBody>
      </p:sp>
    </p:spTree>
    <p:extLst>
      <p:ext uri="{BB962C8B-B14F-4D97-AF65-F5344CB8AC3E}">
        <p14:creationId xmlns:p14="http://schemas.microsoft.com/office/powerpoint/2010/main" val="3953828416"/>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34707" y="1242370"/>
            <a:ext cx="2838450" cy="425767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727" y="1084325"/>
            <a:ext cx="3079670" cy="45737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043" y="3516791"/>
            <a:ext cx="1743075" cy="26193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4753" y="400858"/>
            <a:ext cx="1724025" cy="2657475"/>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411" y="532051"/>
            <a:ext cx="1752600" cy="2619375"/>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61113" y="3371208"/>
            <a:ext cx="1963342" cy="2547848"/>
          </a:xfrm>
          <a:prstGeom prst="rect">
            <a:avLst/>
          </a:prstGeom>
        </p:spPr>
      </p:pic>
    </p:spTree>
    <p:extLst>
      <p:ext uri="{BB962C8B-B14F-4D97-AF65-F5344CB8AC3E}">
        <p14:creationId xmlns:p14="http://schemas.microsoft.com/office/powerpoint/2010/main" val="1237217644"/>
      </p:ext>
    </p:extLst>
  </p:cSld>
  <p:clrMapOvr>
    <a:masterClrMapping/>
  </p:clrMapOvr>
  <p:transition spd="slow" advClick="0" advTm="10000">
    <p:push dir="u"/>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4181" y="362308"/>
            <a:ext cx="7246189" cy="5170646"/>
          </a:xfrm>
          <a:prstGeom prst="rect">
            <a:avLst/>
          </a:prstGeom>
          <a:noFill/>
        </p:spPr>
        <p:txBody>
          <a:bodyPr wrap="square" rtlCol="0">
            <a:spAutoFit/>
          </a:bodyPr>
          <a:lstStyle/>
          <a:p>
            <a:r>
              <a:rPr lang="en-US" sz="2000" dirty="0" smtClean="0">
                <a:latin typeface="+mj-lt"/>
              </a:rPr>
              <a:t>Thank you to the current Board:</a:t>
            </a:r>
          </a:p>
          <a:p>
            <a:endParaRPr lang="en-US" sz="2000" dirty="0" smtClean="0">
              <a:latin typeface="+mj-lt"/>
            </a:endParaRPr>
          </a:p>
          <a:p>
            <a:r>
              <a:rPr lang="en-US" sz="2000" u="sng" dirty="0" smtClean="0">
                <a:latin typeface="+mj-lt"/>
              </a:rPr>
              <a:t>2018</a:t>
            </a:r>
          </a:p>
          <a:p>
            <a:pPr>
              <a:lnSpc>
                <a:spcPct val="107000"/>
              </a:lnSpc>
            </a:pPr>
            <a:r>
              <a:rPr lang="en-US" sz="2000" dirty="0">
                <a:latin typeface="+mj-lt"/>
                <a:ea typeface="Calibri" panose="020F0502020204030204" pitchFamily="34" charset="0"/>
                <a:cs typeface="Times New Roman" panose="02020603050405020304" pitchFamily="18" charset="0"/>
              </a:rPr>
              <a:t>Carol Eyerman, President</a:t>
            </a:r>
          </a:p>
          <a:p>
            <a:pPr>
              <a:lnSpc>
                <a:spcPct val="107000"/>
              </a:lnSpc>
            </a:pPr>
            <a:r>
              <a:rPr lang="en-US" sz="2000" dirty="0">
                <a:latin typeface="+mj-lt"/>
                <a:ea typeface="Calibri" panose="020F0502020204030204" pitchFamily="34" charset="0"/>
                <a:cs typeface="Times New Roman" panose="02020603050405020304" pitchFamily="18" charset="0"/>
              </a:rPr>
              <a:t>Lynne Seeley, Vice </a:t>
            </a:r>
            <a:r>
              <a:rPr lang="en-US" sz="2000" dirty="0" smtClean="0">
                <a:latin typeface="+mj-lt"/>
                <a:ea typeface="Calibri" panose="020F0502020204030204" pitchFamily="34" charset="0"/>
                <a:cs typeface="Times New Roman" panose="02020603050405020304" pitchFamily="18" charset="0"/>
              </a:rPr>
              <a:t>President</a:t>
            </a:r>
          </a:p>
          <a:p>
            <a:pPr>
              <a:lnSpc>
                <a:spcPct val="107000"/>
              </a:lnSpc>
            </a:pPr>
            <a:r>
              <a:rPr lang="en-US" sz="2000" dirty="0" smtClean="0">
                <a:latin typeface="+mj-lt"/>
                <a:ea typeface="Calibri" panose="020F0502020204030204" pitchFamily="34" charset="0"/>
                <a:cs typeface="Times New Roman" panose="02020603050405020304" pitchFamily="18" charset="0"/>
              </a:rPr>
              <a:t>Jane Lafleur, Treasurer</a:t>
            </a:r>
            <a:endParaRPr lang="en-US" sz="2000" dirty="0">
              <a:latin typeface="+mj-lt"/>
              <a:ea typeface="Calibri" panose="020F0502020204030204" pitchFamily="34" charset="0"/>
              <a:cs typeface="Times New Roman" panose="02020603050405020304" pitchFamily="18" charset="0"/>
            </a:endParaRPr>
          </a:p>
          <a:p>
            <a:pPr>
              <a:lnSpc>
                <a:spcPct val="107000"/>
              </a:lnSpc>
            </a:pPr>
            <a:r>
              <a:rPr lang="en-US" sz="2000" dirty="0">
                <a:latin typeface="+mj-lt"/>
                <a:ea typeface="Calibri" panose="020F0502020204030204" pitchFamily="34" charset="0"/>
                <a:cs typeface="Times New Roman" panose="02020603050405020304" pitchFamily="18" charset="0"/>
              </a:rPr>
              <a:t>Samantha </a:t>
            </a:r>
            <a:r>
              <a:rPr lang="en-US" sz="2000" dirty="0" smtClean="0">
                <a:latin typeface="+mj-lt"/>
                <a:ea typeface="Calibri" panose="020F0502020204030204" pitchFamily="34" charset="0"/>
                <a:cs typeface="Times New Roman" panose="02020603050405020304" pitchFamily="18" charset="0"/>
              </a:rPr>
              <a:t>Horn, </a:t>
            </a:r>
            <a:r>
              <a:rPr lang="en-US" sz="2000" dirty="0">
                <a:latin typeface="+mj-lt"/>
                <a:ea typeface="Calibri" panose="020F0502020204030204" pitchFamily="34" charset="0"/>
                <a:cs typeface="Times New Roman" panose="02020603050405020304" pitchFamily="18" charset="0"/>
              </a:rPr>
              <a:t>Recording Secretary</a:t>
            </a:r>
          </a:p>
          <a:p>
            <a:pPr>
              <a:lnSpc>
                <a:spcPct val="107000"/>
              </a:lnSpc>
            </a:pPr>
            <a:r>
              <a:rPr lang="en-US" sz="2000" dirty="0">
                <a:latin typeface="+mj-lt"/>
                <a:ea typeface="Calibri" panose="020F0502020204030204" pitchFamily="34" charset="0"/>
                <a:cs typeface="Times New Roman" panose="02020603050405020304" pitchFamily="18" charset="0"/>
              </a:rPr>
              <a:t>Jim Fisher, Membership Secretary/Awards</a:t>
            </a:r>
          </a:p>
          <a:p>
            <a:pPr>
              <a:lnSpc>
                <a:spcPct val="107000"/>
              </a:lnSpc>
            </a:pPr>
            <a:r>
              <a:rPr lang="es-CO" sz="2000" dirty="0" smtClean="0">
                <a:latin typeface="+mj-lt"/>
                <a:ea typeface="Calibri" panose="020F0502020204030204" pitchFamily="34" charset="0"/>
                <a:cs typeface="Times New Roman" panose="02020603050405020304" pitchFamily="18" charset="0"/>
              </a:rPr>
              <a:t>Amanda Bunker, </a:t>
            </a:r>
            <a:r>
              <a:rPr lang="es-CO" sz="2000" dirty="0" err="1" smtClean="0">
                <a:latin typeface="+mj-lt"/>
                <a:ea typeface="Calibri" panose="020F0502020204030204" pitchFamily="34" charset="0"/>
                <a:cs typeface="Times New Roman" panose="02020603050405020304" pitchFamily="18" charset="0"/>
              </a:rPr>
              <a:t>Conference</a:t>
            </a:r>
            <a:r>
              <a:rPr lang="es-CO" sz="2000" dirty="0" smtClean="0">
                <a:latin typeface="+mj-lt"/>
                <a:ea typeface="Calibri" panose="020F0502020204030204" pitchFamily="34" charset="0"/>
                <a:cs typeface="Times New Roman" panose="02020603050405020304" pitchFamily="18" charset="0"/>
              </a:rPr>
              <a:t> </a:t>
            </a:r>
            <a:r>
              <a:rPr lang="es-CO" sz="2000" dirty="0" err="1" smtClean="0">
                <a:latin typeface="+mj-lt"/>
                <a:ea typeface="Calibri" panose="020F0502020204030204" pitchFamily="34" charset="0"/>
                <a:cs typeface="Times New Roman" panose="02020603050405020304" pitchFamily="18" charset="0"/>
              </a:rPr>
              <a:t>Planning</a:t>
            </a:r>
            <a:endParaRPr lang="en-US" sz="2000" dirty="0">
              <a:latin typeface="+mj-lt"/>
              <a:ea typeface="Calibri" panose="020F0502020204030204" pitchFamily="34" charset="0"/>
              <a:cs typeface="Times New Roman" panose="02020603050405020304" pitchFamily="18" charset="0"/>
            </a:endParaRPr>
          </a:p>
          <a:p>
            <a:pPr>
              <a:lnSpc>
                <a:spcPct val="107000"/>
              </a:lnSpc>
            </a:pPr>
            <a:r>
              <a:rPr lang="es-CO" sz="2000" dirty="0">
                <a:latin typeface="+mj-lt"/>
                <a:ea typeface="Calibri" panose="020F0502020204030204" pitchFamily="34" charset="0"/>
                <a:cs typeface="Times New Roman" panose="02020603050405020304" pitchFamily="18" charset="0"/>
              </a:rPr>
              <a:t>Anne Krieg</a:t>
            </a:r>
            <a:endParaRPr lang="en-US" sz="2000" dirty="0">
              <a:latin typeface="+mj-lt"/>
              <a:ea typeface="Calibri" panose="020F0502020204030204" pitchFamily="34" charset="0"/>
              <a:cs typeface="Times New Roman" panose="02020603050405020304" pitchFamily="18" charset="0"/>
            </a:endParaRPr>
          </a:p>
          <a:p>
            <a:pPr>
              <a:lnSpc>
                <a:spcPct val="107000"/>
              </a:lnSpc>
            </a:pPr>
            <a:r>
              <a:rPr lang="en-US" sz="2000" dirty="0" smtClean="0">
                <a:latin typeface="+mj-lt"/>
                <a:ea typeface="Calibri" panose="020F0502020204030204" pitchFamily="34" charset="0"/>
                <a:cs typeface="Times New Roman" panose="02020603050405020304" pitchFamily="18" charset="0"/>
              </a:rPr>
              <a:t>Mark </a:t>
            </a:r>
            <a:r>
              <a:rPr lang="en-US" sz="2000" dirty="0">
                <a:latin typeface="+mj-lt"/>
                <a:ea typeface="Calibri" panose="020F0502020204030204" pitchFamily="34" charset="0"/>
                <a:cs typeface="Times New Roman" panose="02020603050405020304" pitchFamily="18" charset="0"/>
              </a:rPr>
              <a:t>Lapping</a:t>
            </a:r>
          </a:p>
          <a:p>
            <a:pPr>
              <a:lnSpc>
                <a:spcPct val="107000"/>
              </a:lnSpc>
            </a:pPr>
            <a:r>
              <a:rPr lang="en-US" sz="2000" dirty="0" smtClean="0">
                <a:latin typeface="+mj-lt"/>
                <a:ea typeface="Calibri" panose="020F0502020204030204" pitchFamily="34" charset="0"/>
                <a:cs typeface="Times New Roman" panose="02020603050405020304" pitchFamily="18" charset="0"/>
              </a:rPr>
              <a:t>Carl </a:t>
            </a:r>
            <a:r>
              <a:rPr lang="en-US" sz="2000" dirty="0">
                <a:latin typeface="+mj-lt"/>
                <a:ea typeface="Calibri" panose="020F0502020204030204" pitchFamily="34" charset="0"/>
                <a:cs typeface="Times New Roman" panose="02020603050405020304" pitchFamily="18" charset="0"/>
              </a:rPr>
              <a:t>Eppich</a:t>
            </a:r>
          </a:p>
          <a:p>
            <a:pPr>
              <a:lnSpc>
                <a:spcPct val="107000"/>
              </a:lnSpc>
            </a:pPr>
            <a:r>
              <a:rPr lang="en-US" sz="2000" dirty="0">
                <a:latin typeface="+mj-lt"/>
                <a:ea typeface="Calibri" panose="020F0502020204030204" pitchFamily="34" charset="0"/>
                <a:cs typeface="Times New Roman" panose="02020603050405020304" pitchFamily="18" charset="0"/>
              </a:rPr>
              <a:t>Jamel Torres</a:t>
            </a:r>
          </a:p>
          <a:p>
            <a:r>
              <a:rPr lang="en-US" sz="2000" dirty="0" smtClean="0">
                <a:latin typeface="+mj-lt"/>
              </a:rPr>
              <a:t>Jerod Woolston</a:t>
            </a:r>
          </a:p>
          <a:p>
            <a:endParaRPr lang="en-US" dirty="0"/>
          </a:p>
          <a:p>
            <a:endParaRPr lang="en-US" dirty="0"/>
          </a:p>
        </p:txBody>
      </p:sp>
    </p:spTree>
    <p:extLst>
      <p:ext uri="{BB962C8B-B14F-4D97-AF65-F5344CB8AC3E}">
        <p14:creationId xmlns:p14="http://schemas.microsoft.com/office/powerpoint/2010/main" val="3857019649"/>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3192" y="465827"/>
            <a:ext cx="9494808" cy="1613140"/>
          </a:xfrm>
        </p:spPr>
        <p:txBody>
          <a:bodyPr/>
          <a:lstStyle/>
          <a:p>
            <a:r>
              <a:rPr lang="en-US" dirty="0" smtClean="0"/>
              <a:t>Maine Association of Planners</a:t>
            </a:r>
            <a:endParaRPr lang="en-US" dirty="0"/>
          </a:p>
        </p:txBody>
      </p:sp>
      <p:sp>
        <p:nvSpPr>
          <p:cNvPr id="3" name="Subtitle 2"/>
          <p:cNvSpPr>
            <a:spLocks noGrp="1"/>
          </p:cNvSpPr>
          <p:nvPr>
            <p:ph type="subTitle" idx="1"/>
          </p:nvPr>
        </p:nvSpPr>
        <p:spPr>
          <a:xfrm>
            <a:off x="4186537" y="2207560"/>
            <a:ext cx="4681418" cy="715991"/>
          </a:xfrm>
        </p:spPr>
        <p:txBody>
          <a:bodyPr>
            <a:normAutofit/>
          </a:bodyPr>
          <a:lstStyle/>
          <a:p>
            <a:r>
              <a:rPr lang="en-US" sz="2400" dirty="0" smtClean="0"/>
              <a:t>The Future Awaits</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1" y="3052145"/>
            <a:ext cx="9753599" cy="3165895"/>
          </a:xfrm>
          <a:prstGeom prst="rect">
            <a:avLst/>
          </a:prstGeom>
        </p:spPr>
      </p:pic>
      <p:sp>
        <p:nvSpPr>
          <p:cNvPr id="5" name="TextBox 4"/>
          <p:cNvSpPr txBox="1"/>
          <p:nvPr/>
        </p:nvSpPr>
        <p:spPr>
          <a:xfrm>
            <a:off x="1173192" y="5848708"/>
            <a:ext cx="10152461"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56096621"/>
      </p:ext>
    </p:extLst>
  </p:cSld>
  <p:clrMapOvr>
    <a:masterClrMapping/>
  </p:clrMapOvr>
  <mc:AlternateContent xmlns:mc="http://schemas.openxmlformats.org/markup-compatibility/2006" xmlns:p14="http://schemas.microsoft.com/office/powerpoint/2010/main">
    <mc:Choice Requires="p14">
      <p:transition spd="slow" p14:dur="800" advClick="0" advTm="10000">
        <p:circle/>
      </p:transition>
    </mc:Choice>
    <mc:Fallback xmlns="">
      <p:transition spd="slow" advClick="0" advTm="10000">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3134" y="2130724"/>
            <a:ext cx="6500548" cy="4325819"/>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399" y="232912"/>
            <a:ext cx="5311780" cy="4382219"/>
          </a:xfrm>
          <a:prstGeom prst="rect">
            <a:avLst/>
          </a:prstGeom>
        </p:spPr>
      </p:pic>
    </p:spTree>
    <p:extLst>
      <p:ext uri="{BB962C8B-B14F-4D97-AF65-F5344CB8AC3E}">
        <p14:creationId xmlns:p14="http://schemas.microsoft.com/office/powerpoint/2010/main" val="1514037835"/>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1781" y="1539277"/>
            <a:ext cx="9701841" cy="3385542"/>
          </a:xfrm>
          <a:prstGeom prst="rect">
            <a:avLst/>
          </a:prstGeom>
        </p:spPr>
        <p:txBody>
          <a:bodyPr wrap="square">
            <a:spAutoFit/>
          </a:bodyPr>
          <a:lstStyle/>
          <a:p>
            <a:pPr>
              <a:lnSpc>
                <a:spcPct val="107000"/>
              </a:lnSpc>
              <a:spcAft>
                <a:spcPts val="800"/>
              </a:spcAft>
            </a:pPr>
            <a:r>
              <a:rPr lang="en-US" sz="4000" dirty="0">
                <a:latin typeface="Calibri" panose="020F0502020204030204" pitchFamily="34" charset="0"/>
                <a:ea typeface="Calibri" panose="020F0502020204030204" pitchFamily="34" charset="0"/>
                <a:cs typeface="Times New Roman" panose="02020603050405020304" pitchFamily="18" charset="0"/>
              </a:rPr>
              <a:t>There have been many members of the Maine Association of Planners. Some have even served as officers and board members. To those folks who went above the call of duty, we thank you for a great 50 years!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2669916"/>
      </p:ext>
    </p:extLst>
  </p:cSld>
  <p:clrMapOvr>
    <a:masterClrMapping/>
  </p:clrMapOvr>
  <mc:AlternateContent xmlns:mc="http://schemas.openxmlformats.org/markup-compatibility/2006" xmlns:p14="http://schemas.microsoft.com/office/powerpoint/2010/main">
    <mc:Choice Requires="p14">
      <p:transition spd="slow" advClick="0" advTm="10000">
        <p14:reveal/>
      </p:transition>
    </mc:Choice>
    <mc:Fallback xmlns="">
      <p:transition spd="slow" advClick="0" advTm="10000">
        <p:fade/>
      </p:transition>
    </mc:Fallback>
  </mc:AlternateContent>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710</TotalTime>
  <Words>1521</Words>
  <Application>Microsoft Office PowerPoint</Application>
  <PresentationFormat>Widescreen</PresentationFormat>
  <Paragraphs>398</Paragraphs>
  <Slides>73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73</vt:i4>
      </vt:variant>
    </vt:vector>
  </HeadingPairs>
  <TitlesOfParts>
    <vt:vector size="80" baseType="lpstr">
      <vt:lpstr>Arial</vt:lpstr>
      <vt:lpstr>Calibri</vt:lpstr>
      <vt:lpstr>Century Gothic</vt:lpstr>
      <vt:lpstr>Times New Roman</vt:lpstr>
      <vt:lpstr>Wingdings</vt:lpstr>
      <vt:lpstr>Wingdings 3</vt:lpstr>
      <vt:lpstr>Slice</vt:lpstr>
      <vt:lpstr>Maine Association of Planners in a  World of Change</vt:lpstr>
      <vt:lpstr>PRE-1968</vt:lpstr>
      <vt:lpstr>PowerPoint Presentation</vt:lpstr>
      <vt:lpstr>1968 - 1970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1968  Governor of Maine </vt:lpstr>
      <vt:lpstr>PowerPoint Presentation</vt:lpstr>
      <vt:lpstr>  Allen Gardner Pease  early Maine state planning director  </vt:lpstr>
      <vt:lpstr>PowerPoint Presentation</vt:lpstr>
      <vt:lpstr>PowerPoint Presentation</vt:lpstr>
      <vt:lpstr>1970’s</vt:lpstr>
      <vt:lpstr>PowerPoint Presentation</vt:lpstr>
      <vt:lpstr>PowerPoint Presentation</vt:lpstr>
      <vt:lpstr>PowerPoint Presentation</vt:lpstr>
      <vt:lpstr>PowerPoint Presentation</vt:lpstr>
      <vt:lpstr>PowerPoint Presentation</vt:lpstr>
      <vt:lpstr>1980 -1990’s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2000’s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Maine Association of Planners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 Eyerman</dc:creator>
  <cp:lastModifiedBy>Carol Eyerman</cp:lastModifiedBy>
  <cp:revision>118</cp:revision>
  <dcterms:created xsi:type="dcterms:W3CDTF">2018-01-10T20:53:00Z</dcterms:created>
  <dcterms:modified xsi:type="dcterms:W3CDTF">2018-10-03T17:08:24Z</dcterms:modified>
</cp:coreProperties>
</file>